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1"/>
  </p:notesMasterIdLst>
  <p:handoutMasterIdLst>
    <p:handoutMasterId r:id="rId22"/>
  </p:handoutMasterIdLst>
  <p:sldIdLst>
    <p:sldId id="277" r:id="rId2"/>
    <p:sldId id="279" r:id="rId3"/>
    <p:sldId id="280" r:id="rId4"/>
    <p:sldId id="281" r:id="rId5"/>
    <p:sldId id="282" r:id="rId6"/>
    <p:sldId id="283" r:id="rId7"/>
    <p:sldId id="284" r:id="rId8"/>
    <p:sldId id="285" r:id="rId9"/>
    <p:sldId id="287" r:id="rId10"/>
    <p:sldId id="288" r:id="rId11"/>
    <p:sldId id="289" r:id="rId12"/>
    <p:sldId id="290" r:id="rId13"/>
    <p:sldId id="268" r:id="rId14"/>
    <p:sldId id="291" r:id="rId15"/>
    <p:sldId id="286" r:id="rId16"/>
    <p:sldId id="278" r:id="rId17"/>
    <p:sldId id="292" r:id="rId18"/>
    <p:sldId id="293" r:id="rId19"/>
    <p:sldId id="276"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79"/>
            <p14:sldId id="280"/>
            <p14:sldId id="281"/>
            <p14:sldId id="282"/>
            <p14:sldId id="283"/>
            <p14:sldId id="284"/>
            <p14:sldId id="285"/>
            <p14:sldId id="287"/>
            <p14:sldId id="288"/>
            <p14:sldId id="289"/>
            <p14:sldId id="290"/>
            <p14:sldId id="268"/>
            <p14:sldId id="291"/>
            <p14:sldId id="286"/>
            <p14:sldId id="278"/>
            <p14:sldId id="292"/>
            <p14:sldId id="293"/>
          </p14:sldIdLst>
        </p14:section>
        <p14:section name="End" id="{35542D88-5274-4946-AED5-A136C690C6D3}">
          <p14:sldIdLst>
            <p14:sldId id="2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31" autoAdjust="0"/>
    <p:restoredTop sz="96400" autoAdjust="0"/>
  </p:normalViewPr>
  <p:slideViewPr>
    <p:cSldViewPr snapToGrid="0">
      <p:cViewPr varScale="1">
        <p:scale>
          <a:sx n="94" d="100"/>
          <a:sy n="94" d="100"/>
        </p:scale>
        <p:origin x="1037" y="8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2024-11-24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2024-11-24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dt="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Layout" Target="../slideLayouts/slideLayout11.xml"/><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Layout" Target="../slideLayouts/slideLayout11.xml"/><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png"/><Relationship Id="rId1" Type="http://schemas.openxmlformats.org/officeDocument/2006/relationships/slideLayout" Target="../slideLayouts/slideLayout11.xml"/><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CIND 820 Capstone Project Final Presentation: In-Vehicle Coupon Recommendation</a:t>
            </a:r>
            <a:endParaRPr lang="en-US" dirty="0"/>
          </a:p>
        </p:txBody>
      </p:sp>
      <p:sp>
        <p:nvSpPr>
          <p:cNvPr id="3" name="Subtitle 2"/>
          <p:cNvSpPr>
            <a:spLocks noGrp="1"/>
          </p:cNvSpPr>
          <p:nvPr>
            <p:ph type="subTitle" idx="1"/>
          </p:nvPr>
        </p:nvSpPr>
        <p:spPr/>
        <p:txBody>
          <a:bodyPr/>
          <a:lstStyle/>
          <a:p>
            <a:r>
              <a:rPr lang="en-US" sz="1600" dirty="0"/>
              <a:t>Sucheta Sikdar </a:t>
            </a:r>
            <a:r>
              <a:rPr lang="en-US" sz="1600" dirty="0">
                <a:effectLst/>
                <a:latin typeface="Times New Roman" panose="02020603050405020304" pitchFamily="18" charset="0"/>
                <a:ea typeface="Times New Roman" panose="02020603050405020304" pitchFamily="18" charset="0"/>
              </a:rPr>
              <a:t>(ID: 501074722)</a:t>
            </a:r>
            <a:endParaRPr lang="en-US" sz="1600" dirty="0"/>
          </a:p>
          <a:p>
            <a:endParaRPr lang="en-US" dirty="0"/>
          </a:p>
        </p:txBody>
      </p:sp>
      <p:pic>
        <p:nvPicPr>
          <p:cNvPr id="5" name="Graphic 4">
            <a:extLst>
              <a:ext uri="{FF2B5EF4-FFF2-40B4-BE49-F238E27FC236}">
                <a16:creationId xmlns:a16="http://schemas.microsoft.com/office/drawing/2014/main" id="{8F43B834-FB31-550D-DD15-08D69455BD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2002" y="5605470"/>
            <a:ext cx="2037669" cy="1108973"/>
          </a:xfrm>
          <a:prstGeom prst="rect">
            <a:avLst/>
          </a:prstGeom>
        </p:spPr>
      </p:pic>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EA070-EE15-A70E-B166-C9E2472DDCC4}"/>
              </a:ext>
            </a:extLst>
          </p:cNvPr>
          <p:cNvSpPr>
            <a:spLocks noGrp="1"/>
          </p:cNvSpPr>
          <p:nvPr>
            <p:ph type="title"/>
          </p:nvPr>
        </p:nvSpPr>
        <p:spPr>
          <a:xfrm>
            <a:off x="365568" y="392415"/>
            <a:ext cx="8444818" cy="497271"/>
          </a:xfrm>
        </p:spPr>
        <p:txBody>
          <a:bodyPr/>
          <a:lstStyle/>
          <a:p>
            <a:r>
              <a:rPr lang="en-CA" dirty="0"/>
              <a:t>Dimensionality Reduction contd.</a:t>
            </a:r>
          </a:p>
        </p:txBody>
      </p:sp>
      <p:sp>
        <p:nvSpPr>
          <p:cNvPr id="3" name="Content Placeholder 2">
            <a:extLst>
              <a:ext uri="{FF2B5EF4-FFF2-40B4-BE49-F238E27FC236}">
                <a16:creationId xmlns:a16="http://schemas.microsoft.com/office/drawing/2014/main" id="{699E6D3C-DDAD-1102-DD6D-B30514CE11C0}"/>
              </a:ext>
            </a:extLst>
          </p:cNvPr>
          <p:cNvSpPr>
            <a:spLocks noGrp="1"/>
          </p:cNvSpPr>
          <p:nvPr>
            <p:ph idx="1"/>
          </p:nvPr>
        </p:nvSpPr>
        <p:spPr>
          <a:xfrm>
            <a:off x="365568" y="807308"/>
            <a:ext cx="8444818" cy="4877515"/>
          </a:xfrm>
        </p:spPr>
        <p:txBody>
          <a:bodyPr/>
          <a:lstStyle/>
          <a:p>
            <a:pPr marL="0" indent="0">
              <a:lnSpc>
                <a:spcPct val="200000"/>
              </a:lnSpc>
              <a:buNone/>
            </a:pPr>
            <a:r>
              <a:rPr lang="en-CA" sz="1200" b="1" kern="100" dirty="0">
                <a:effectLst/>
                <a:ea typeface="Aptos" panose="020B0004020202020204" pitchFamily="34" charset="0"/>
                <a:cs typeface="Times New Roman" panose="02020603050405020304" pitchFamily="18" charset="0"/>
              </a:rPr>
              <a:t>After 5 iterations, all coefficients are statistically significant.</a:t>
            </a:r>
            <a:r>
              <a:rPr lang="en-CA" sz="1200" kern="100" dirty="0">
                <a:effectLst/>
                <a:ea typeface="Aptos" panose="020B0004020202020204" pitchFamily="34" charset="0"/>
                <a:cs typeface="Times New Roman" panose="02020603050405020304" pitchFamily="18" charset="0"/>
              </a:rPr>
              <a:t> Therefore, age, income, Restaurant20To50, </a:t>
            </a:r>
            <a:r>
              <a:rPr lang="en-CA" sz="1200" kern="100" dirty="0" err="1">
                <a:effectLst/>
                <a:ea typeface="Aptos" panose="020B0004020202020204" pitchFamily="34" charset="0"/>
                <a:cs typeface="Times New Roman" panose="02020603050405020304" pitchFamily="18" charset="0"/>
              </a:rPr>
              <a:t>CarryAway</a:t>
            </a:r>
            <a:r>
              <a:rPr lang="en-CA" sz="1200" kern="100" dirty="0">
                <a:effectLst/>
                <a:ea typeface="Aptos" panose="020B0004020202020204" pitchFamily="34" charset="0"/>
                <a:cs typeface="Times New Roman" panose="02020603050405020304" pitchFamily="18" charset="0"/>
              </a:rPr>
              <a:t> and Bar </a:t>
            </a:r>
            <a:r>
              <a:rPr lang="en-CA" sz="1200" kern="100" dirty="0">
                <a:ea typeface="Aptos" panose="020B0004020202020204" pitchFamily="34" charset="0"/>
                <a:cs typeface="Times New Roman" panose="02020603050405020304" pitchFamily="18" charset="0"/>
              </a:rPr>
              <a:t>features are dropped </a:t>
            </a:r>
            <a:r>
              <a:rPr lang="en-CA" sz="1200" kern="100" dirty="0">
                <a:effectLst/>
                <a:ea typeface="Aptos" panose="020B0004020202020204" pitchFamily="34" charset="0"/>
                <a:cs typeface="Times New Roman" panose="02020603050405020304" pitchFamily="18" charset="0"/>
              </a:rPr>
              <a:t>to create a dataset that is dimensionally reduced due to stepwise regression. This leads to a dataset with 16 features.</a:t>
            </a:r>
          </a:p>
          <a:p>
            <a:endParaRPr lang="en-CA" dirty="0"/>
          </a:p>
        </p:txBody>
      </p:sp>
      <p:sp>
        <p:nvSpPr>
          <p:cNvPr id="4" name="Slide Number Placeholder 3">
            <a:extLst>
              <a:ext uri="{FF2B5EF4-FFF2-40B4-BE49-F238E27FC236}">
                <a16:creationId xmlns:a16="http://schemas.microsoft.com/office/drawing/2014/main" id="{D02083DD-B758-8154-F935-86F85DFB1CDF}"/>
              </a:ext>
            </a:extLst>
          </p:cNvPr>
          <p:cNvSpPr>
            <a:spLocks noGrp="1"/>
          </p:cNvSpPr>
          <p:nvPr>
            <p:ph type="sldNum" sz="quarter" idx="4"/>
          </p:nvPr>
        </p:nvSpPr>
        <p:spPr/>
        <p:txBody>
          <a:bodyPr/>
          <a:lstStyle/>
          <a:p>
            <a:fld id="{E1497D35-93D5-5047-9160-8F9C97C9D015}" type="slidenum">
              <a:rPr lang="en-US" smtClean="0"/>
              <a:pPr/>
              <a:t>10</a:t>
            </a:fld>
            <a:endParaRPr lang="en-US" dirty="0"/>
          </a:p>
        </p:txBody>
      </p:sp>
      <p:pic>
        <p:nvPicPr>
          <p:cNvPr id="5" name="Picture 4">
            <a:extLst>
              <a:ext uri="{FF2B5EF4-FFF2-40B4-BE49-F238E27FC236}">
                <a16:creationId xmlns:a16="http://schemas.microsoft.com/office/drawing/2014/main" id="{237C7DCC-6434-E5CC-1BBD-C53FEA5DA16F}"/>
              </a:ext>
            </a:extLst>
          </p:cNvPr>
          <p:cNvPicPr>
            <a:picLocks noChangeAspect="1"/>
          </p:cNvPicPr>
          <p:nvPr/>
        </p:nvPicPr>
        <p:blipFill>
          <a:blip r:embed="rId2"/>
          <a:stretch>
            <a:fillRect/>
          </a:stretch>
        </p:blipFill>
        <p:spPr>
          <a:xfrm>
            <a:off x="2072347" y="1529304"/>
            <a:ext cx="5031259" cy="4625963"/>
          </a:xfrm>
          <a:prstGeom prst="rect">
            <a:avLst/>
          </a:prstGeom>
        </p:spPr>
      </p:pic>
      <p:pic>
        <p:nvPicPr>
          <p:cNvPr id="7" name="Graphic 6">
            <a:extLst>
              <a:ext uri="{FF2B5EF4-FFF2-40B4-BE49-F238E27FC236}">
                <a16:creationId xmlns:a16="http://schemas.microsoft.com/office/drawing/2014/main" id="{34561514-A1D3-BE0E-BA20-40EBC94AFA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567" y="5952108"/>
            <a:ext cx="1166671" cy="634944"/>
          </a:xfrm>
          <a:prstGeom prst="rect">
            <a:avLst/>
          </a:prstGeom>
        </p:spPr>
      </p:pic>
    </p:spTree>
    <p:extLst>
      <p:ext uri="{BB962C8B-B14F-4D97-AF65-F5344CB8AC3E}">
        <p14:creationId xmlns:p14="http://schemas.microsoft.com/office/powerpoint/2010/main" val="1572159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4D96-E15A-15CE-1DB4-7A1471326428}"/>
              </a:ext>
            </a:extLst>
          </p:cNvPr>
          <p:cNvSpPr>
            <a:spLocks noGrp="1"/>
          </p:cNvSpPr>
          <p:nvPr>
            <p:ph type="title"/>
          </p:nvPr>
        </p:nvSpPr>
        <p:spPr/>
        <p:txBody>
          <a:bodyPr/>
          <a:lstStyle/>
          <a:p>
            <a:r>
              <a:rPr lang="en-CA" dirty="0"/>
              <a:t>Dimensionality Reduction contd.</a:t>
            </a:r>
          </a:p>
        </p:txBody>
      </p:sp>
      <p:sp>
        <p:nvSpPr>
          <p:cNvPr id="3" name="Content Placeholder 2">
            <a:extLst>
              <a:ext uri="{FF2B5EF4-FFF2-40B4-BE49-F238E27FC236}">
                <a16:creationId xmlns:a16="http://schemas.microsoft.com/office/drawing/2014/main" id="{BE317900-3392-5A54-92F6-87412A4DAD7C}"/>
              </a:ext>
            </a:extLst>
          </p:cNvPr>
          <p:cNvSpPr>
            <a:spLocks noGrp="1"/>
          </p:cNvSpPr>
          <p:nvPr>
            <p:ph idx="1"/>
          </p:nvPr>
        </p:nvSpPr>
        <p:spPr>
          <a:xfrm>
            <a:off x="365568" y="930876"/>
            <a:ext cx="8444818" cy="4753947"/>
          </a:xfrm>
        </p:spPr>
        <p:txBody>
          <a:bodyPr>
            <a:normAutofit/>
          </a:bodyPr>
          <a:lstStyle/>
          <a:p>
            <a:pPr marL="342900" lvl="0" indent="-342900">
              <a:lnSpc>
                <a:spcPct val="200000"/>
              </a:lnSpc>
              <a:buFont typeface="Symbol" panose="05050102010706020507" pitchFamily="18" charset="2"/>
              <a:buChar char=""/>
            </a:pPr>
            <a:r>
              <a:rPr lang="en-CA" sz="1200" kern="100" dirty="0">
                <a:effectLst/>
                <a:ea typeface="Aptos" panose="020B0004020202020204" pitchFamily="34" charset="0"/>
                <a:cs typeface="Times New Roman" panose="02020603050405020304" pitchFamily="18" charset="0"/>
              </a:rPr>
              <a:t>Forward Feature Selection</a:t>
            </a:r>
          </a:p>
          <a:p>
            <a:pPr marL="342900" lvl="0" indent="-342900">
              <a:lnSpc>
                <a:spcPct val="200000"/>
              </a:lnSpc>
              <a:spcAft>
                <a:spcPts val="800"/>
              </a:spcAft>
              <a:buFont typeface="Symbol" panose="05050102010706020507" pitchFamily="18" charset="2"/>
              <a:buChar char=""/>
            </a:pPr>
            <a:r>
              <a:rPr lang="en-CA" sz="1200" kern="100" dirty="0">
                <a:effectLst/>
                <a:ea typeface="Aptos" panose="020B0004020202020204" pitchFamily="34" charset="0"/>
                <a:cs typeface="Times New Roman" panose="02020603050405020304" pitchFamily="18" charset="0"/>
              </a:rPr>
              <a:t>Backward Feature Elimination</a:t>
            </a:r>
          </a:p>
          <a:p>
            <a:pPr marL="0" indent="0">
              <a:lnSpc>
                <a:spcPct val="200000"/>
              </a:lnSpc>
              <a:spcAft>
                <a:spcPts val="800"/>
              </a:spcAft>
              <a:buNone/>
            </a:pPr>
            <a:r>
              <a:rPr lang="en-CA" sz="1200" kern="0" dirty="0">
                <a:solidFill>
                  <a:srgbClr val="000000"/>
                </a:solidFill>
                <a:effectLst/>
                <a:ea typeface="Times New Roman" panose="02020603050405020304" pitchFamily="18" charset="0"/>
                <a:cs typeface="Times New Roman" panose="02020603050405020304" pitchFamily="18" charset="0"/>
              </a:rPr>
              <a:t>I wanted to keep the same number of features as the dataset reduced by stepwise regression, so I picked 16 features for generating dataset generated by forward feature selection and dataset generated by backward feature elimination. I wanted consistency.</a:t>
            </a:r>
            <a:endParaRPr lang="en-CA" sz="1200" kern="100" dirty="0">
              <a:effectLst/>
              <a:ea typeface="Aptos" panose="020B0004020202020204" pitchFamily="34" charset="0"/>
              <a:cs typeface="Times New Roman" panose="02020603050405020304" pitchFamily="18" charset="0"/>
            </a:endParaRPr>
          </a:p>
          <a:p>
            <a:pPr marL="0" indent="0">
              <a:lnSpc>
                <a:spcPct val="200000"/>
              </a:lnSpc>
              <a:spcAft>
                <a:spcPts val="800"/>
              </a:spcAft>
              <a:buNone/>
            </a:pPr>
            <a:r>
              <a:rPr lang="en-CA" sz="1200" kern="100" dirty="0">
                <a:solidFill>
                  <a:srgbClr val="000000"/>
                </a:solidFill>
                <a:effectLst/>
                <a:ea typeface="Aptos" panose="020B0004020202020204" pitchFamily="34" charset="0"/>
                <a:cs typeface="Times New Roman" panose="02020603050405020304" pitchFamily="18" charset="0"/>
              </a:rPr>
              <a:t>It was observed that the results of Forward Feature Selection and Backward Feature Elimination are the same and give the same reduced dataset.</a:t>
            </a:r>
            <a:endParaRPr lang="en-CA" sz="1200" kern="100" dirty="0">
              <a:effectLst/>
              <a:ea typeface="Aptos" panose="020B0004020202020204" pitchFamily="34" charset="0"/>
              <a:cs typeface="Times New Roman" panose="02020603050405020304" pitchFamily="18" charset="0"/>
            </a:endParaRPr>
          </a:p>
          <a:p>
            <a:pPr marL="0" indent="0">
              <a:lnSpc>
                <a:spcPct val="200000"/>
              </a:lnSpc>
              <a:spcAft>
                <a:spcPts val="800"/>
              </a:spcAft>
              <a:buNone/>
            </a:pPr>
            <a:r>
              <a:rPr lang="en-CA" sz="1200" kern="100" dirty="0">
                <a:solidFill>
                  <a:srgbClr val="000000"/>
                </a:solidFill>
                <a:effectLst/>
                <a:ea typeface="Aptos" panose="020B0004020202020204" pitchFamily="34" charset="0"/>
                <a:cs typeface="Times New Roman" panose="02020603050405020304" pitchFamily="18" charset="0"/>
              </a:rPr>
              <a:t>Thus, there are 2 dimensionally reduced datasets:. the one reduced using stepwise regression and the other reduced using backward feature elimination/forward feature selection.</a:t>
            </a:r>
            <a:endParaRPr lang="en-CA" sz="1200" kern="100" dirty="0">
              <a:effectLst/>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2153037-FD1C-30F8-54BD-C9E16B044457}"/>
              </a:ext>
            </a:extLst>
          </p:cNvPr>
          <p:cNvSpPr>
            <a:spLocks noGrp="1"/>
          </p:cNvSpPr>
          <p:nvPr>
            <p:ph type="sldNum" sz="quarter" idx="4"/>
          </p:nvPr>
        </p:nvSpPr>
        <p:spPr/>
        <p:txBody>
          <a:bodyPr/>
          <a:lstStyle/>
          <a:p>
            <a:fld id="{E1497D35-93D5-5047-9160-8F9C97C9D015}" type="slidenum">
              <a:rPr lang="en-US" smtClean="0"/>
              <a:pPr/>
              <a:t>11</a:t>
            </a:fld>
            <a:endParaRPr lang="en-US" dirty="0"/>
          </a:p>
        </p:txBody>
      </p:sp>
      <p:pic>
        <p:nvPicPr>
          <p:cNvPr id="6" name="Graphic 5">
            <a:extLst>
              <a:ext uri="{FF2B5EF4-FFF2-40B4-BE49-F238E27FC236}">
                <a16:creationId xmlns:a16="http://schemas.microsoft.com/office/drawing/2014/main" id="{4BAAF0EC-70BC-A15C-0547-1FDE3418C3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0784" y="5655452"/>
            <a:ext cx="1661011" cy="903982"/>
          </a:xfrm>
          <a:prstGeom prst="rect">
            <a:avLst/>
          </a:prstGeom>
        </p:spPr>
      </p:pic>
    </p:spTree>
    <p:extLst>
      <p:ext uri="{BB962C8B-B14F-4D97-AF65-F5344CB8AC3E}">
        <p14:creationId xmlns:p14="http://schemas.microsoft.com/office/powerpoint/2010/main" val="2135987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1D68A-D10D-2837-D8AA-9A8CF5BBDE3D}"/>
              </a:ext>
            </a:extLst>
          </p:cNvPr>
          <p:cNvSpPr>
            <a:spLocks noGrp="1"/>
          </p:cNvSpPr>
          <p:nvPr>
            <p:ph type="title"/>
          </p:nvPr>
        </p:nvSpPr>
        <p:spPr/>
        <p:txBody>
          <a:bodyPr/>
          <a:lstStyle/>
          <a:p>
            <a:r>
              <a:rPr lang="en-CA" dirty="0"/>
              <a:t>Classification Algorithms and Cross Validation</a:t>
            </a:r>
          </a:p>
        </p:txBody>
      </p:sp>
      <p:sp>
        <p:nvSpPr>
          <p:cNvPr id="3" name="Content Placeholder 2">
            <a:extLst>
              <a:ext uri="{FF2B5EF4-FFF2-40B4-BE49-F238E27FC236}">
                <a16:creationId xmlns:a16="http://schemas.microsoft.com/office/drawing/2014/main" id="{97862B3D-AA65-5C3F-1DA5-894AD90B5DF3}"/>
              </a:ext>
            </a:extLst>
          </p:cNvPr>
          <p:cNvSpPr>
            <a:spLocks noGrp="1"/>
          </p:cNvSpPr>
          <p:nvPr>
            <p:ph idx="1"/>
          </p:nvPr>
        </p:nvSpPr>
        <p:spPr/>
        <p:txBody>
          <a:bodyPr/>
          <a:lstStyle/>
          <a:p>
            <a:pPr>
              <a:lnSpc>
                <a:spcPct val="200000"/>
              </a:lnSpc>
              <a:spcAft>
                <a:spcPts val="800"/>
              </a:spcAft>
            </a:pPr>
            <a:r>
              <a:rPr lang="en-CA" sz="1200" kern="100" dirty="0">
                <a:solidFill>
                  <a:srgbClr val="000000"/>
                </a:solidFill>
                <a:effectLst/>
                <a:ea typeface="Aptos" panose="020B0004020202020204" pitchFamily="34" charset="0"/>
                <a:cs typeface="Times New Roman" panose="02020603050405020304" pitchFamily="18" charset="0"/>
              </a:rPr>
              <a:t>The performance of 5 classification algorithms was evaluated over each of the 2 dimensionally reduced datasets:</a:t>
            </a:r>
            <a:endParaRPr lang="en-CA" sz="1200" kern="100" dirty="0">
              <a:effectLst/>
              <a:ea typeface="Aptos" panose="020B0004020202020204" pitchFamily="34" charset="0"/>
              <a:cs typeface="Times New Roman" panose="02020603050405020304" pitchFamily="18" charset="0"/>
            </a:endParaRPr>
          </a:p>
          <a:p>
            <a:pPr marL="342900" lvl="0" indent="-342900">
              <a:lnSpc>
                <a:spcPct val="200000"/>
              </a:lnSpc>
              <a:buFont typeface="+mj-lt"/>
              <a:buAutoNum type="arabicPeriod"/>
            </a:pPr>
            <a:r>
              <a:rPr lang="en-CA" sz="1200" kern="100" dirty="0">
                <a:solidFill>
                  <a:srgbClr val="000000"/>
                </a:solidFill>
                <a:effectLst/>
                <a:ea typeface="Aptos" panose="020B0004020202020204" pitchFamily="34" charset="0"/>
                <a:cs typeface="Times New Roman" panose="02020603050405020304" pitchFamily="18" charset="0"/>
              </a:rPr>
              <a:t>Random Forest</a:t>
            </a:r>
            <a:endParaRPr lang="en-CA" sz="1200" kern="100" dirty="0">
              <a:effectLst/>
              <a:ea typeface="Aptos" panose="020B0004020202020204" pitchFamily="34" charset="0"/>
              <a:cs typeface="Times New Roman" panose="02020603050405020304" pitchFamily="18" charset="0"/>
            </a:endParaRPr>
          </a:p>
          <a:p>
            <a:pPr marL="342900" lvl="0" indent="-342900">
              <a:lnSpc>
                <a:spcPct val="200000"/>
              </a:lnSpc>
              <a:buFont typeface="+mj-lt"/>
              <a:buAutoNum type="arabicPeriod"/>
            </a:pPr>
            <a:r>
              <a:rPr lang="en-CA" sz="1200" kern="100" dirty="0">
                <a:solidFill>
                  <a:srgbClr val="000000"/>
                </a:solidFill>
                <a:effectLst/>
                <a:ea typeface="Aptos" panose="020B0004020202020204" pitchFamily="34" charset="0"/>
                <a:cs typeface="Times New Roman" panose="02020603050405020304" pitchFamily="18" charset="0"/>
              </a:rPr>
              <a:t>Logistic Regression</a:t>
            </a:r>
            <a:endParaRPr lang="en-CA" sz="1200" kern="100" dirty="0">
              <a:effectLst/>
              <a:ea typeface="Aptos" panose="020B0004020202020204" pitchFamily="34" charset="0"/>
              <a:cs typeface="Times New Roman" panose="02020603050405020304" pitchFamily="18" charset="0"/>
            </a:endParaRPr>
          </a:p>
          <a:p>
            <a:pPr marL="342900" lvl="0" indent="-342900">
              <a:lnSpc>
                <a:spcPct val="200000"/>
              </a:lnSpc>
              <a:buFont typeface="+mj-lt"/>
              <a:buAutoNum type="arabicPeriod"/>
            </a:pPr>
            <a:r>
              <a:rPr lang="en-CA" sz="1200" kern="100" dirty="0">
                <a:solidFill>
                  <a:srgbClr val="000000"/>
                </a:solidFill>
                <a:effectLst/>
                <a:ea typeface="Aptos" panose="020B0004020202020204" pitchFamily="34" charset="0"/>
                <a:cs typeface="Times New Roman" panose="02020603050405020304" pitchFamily="18" charset="0"/>
              </a:rPr>
              <a:t>k Nearest Neighbours (k-NN)</a:t>
            </a:r>
            <a:endParaRPr lang="en-CA" sz="1200" kern="100" dirty="0">
              <a:effectLst/>
              <a:ea typeface="Aptos" panose="020B0004020202020204" pitchFamily="34" charset="0"/>
              <a:cs typeface="Times New Roman" panose="02020603050405020304" pitchFamily="18" charset="0"/>
            </a:endParaRPr>
          </a:p>
          <a:p>
            <a:pPr marL="342900" lvl="0" indent="-342900">
              <a:lnSpc>
                <a:spcPct val="200000"/>
              </a:lnSpc>
              <a:buFont typeface="+mj-lt"/>
              <a:buAutoNum type="arabicPeriod"/>
            </a:pPr>
            <a:r>
              <a:rPr lang="en-CA" sz="1200" kern="100" dirty="0">
                <a:solidFill>
                  <a:srgbClr val="000000"/>
                </a:solidFill>
                <a:effectLst/>
                <a:ea typeface="Aptos" panose="020B0004020202020204" pitchFamily="34" charset="0"/>
                <a:cs typeface="Times New Roman" panose="02020603050405020304" pitchFamily="18" charset="0"/>
              </a:rPr>
              <a:t>Naïve Bayes</a:t>
            </a:r>
            <a:endParaRPr lang="en-CA" sz="1200" kern="100" dirty="0">
              <a:effectLst/>
              <a:ea typeface="Aptos" panose="020B0004020202020204" pitchFamily="34" charset="0"/>
              <a:cs typeface="Times New Roman" panose="02020603050405020304" pitchFamily="18" charset="0"/>
            </a:endParaRPr>
          </a:p>
          <a:p>
            <a:pPr marL="342900" lvl="0" indent="-342900">
              <a:lnSpc>
                <a:spcPct val="200000"/>
              </a:lnSpc>
              <a:spcAft>
                <a:spcPts val="800"/>
              </a:spcAft>
              <a:buFont typeface="+mj-lt"/>
              <a:buAutoNum type="arabicPeriod"/>
            </a:pPr>
            <a:r>
              <a:rPr lang="en-CA" sz="1200" kern="100" dirty="0">
                <a:solidFill>
                  <a:srgbClr val="000000"/>
                </a:solidFill>
                <a:effectLst/>
                <a:ea typeface="Aptos" panose="020B0004020202020204" pitchFamily="34" charset="0"/>
                <a:cs typeface="Times New Roman" panose="02020603050405020304" pitchFamily="18" charset="0"/>
              </a:rPr>
              <a:t>Decision Tree</a:t>
            </a:r>
            <a:endParaRPr lang="en-CA" sz="1200" kern="100" dirty="0">
              <a:effectLst/>
              <a:ea typeface="Aptos" panose="020B0004020202020204" pitchFamily="34" charset="0"/>
              <a:cs typeface="Times New Roman" panose="02020603050405020304" pitchFamily="18" charset="0"/>
            </a:endParaRPr>
          </a:p>
          <a:p>
            <a:pPr>
              <a:lnSpc>
                <a:spcPct val="200000"/>
              </a:lnSpc>
              <a:spcAft>
                <a:spcPts val="800"/>
              </a:spcAft>
            </a:pPr>
            <a:r>
              <a:rPr lang="en-CA" sz="1200" kern="100" dirty="0">
                <a:solidFill>
                  <a:srgbClr val="000000"/>
                </a:solidFill>
                <a:effectLst/>
                <a:ea typeface="Aptos" panose="020B0004020202020204" pitchFamily="34" charset="0"/>
                <a:cs typeface="Times New Roman" panose="02020603050405020304" pitchFamily="18" charset="0"/>
              </a:rPr>
              <a:t>Cross Validation was used and the dataset was split into test and training sets. 20% of dataset was set for testing each time for consistency.</a:t>
            </a:r>
            <a:endParaRPr lang="en-CA" sz="1200" kern="100" dirty="0">
              <a:effectLst/>
              <a:ea typeface="Aptos" panose="020B0004020202020204" pitchFamily="34" charset="0"/>
              <a:cs typeface="Times New Roman" panose="02020603050405020304" pitchFamily="18" charset="0"/>
            </a:endParaRPr>
          </a:p>
          <a:p>
            <a:endParaRPr lang="en-CA" dirty="0"/>
          </a:p>
        </p:txBody>
      </p:sp>
      <p:sp>
        <p:nvSpPr>
          <p:cNvPr id="4" name="Slide Number Placeholder 3">
            <a:extLst>
              <a:ext uri="{FF2B5EF4-FFF2-40B4-BE49-F238E27FC236}">
                <a16:creationId xmlns:a16="http://schemas.microsoft.com/office/drawing/2014/main" id="{3DF4C1F4-E717-29B9-2CD7-D7696D542D2D}"/>
              </a:ext>
            </a:extLst>
          </p:cNvPr>
          <p:cNvSpPr>
            <a:spLocks noGrp="1"/>
          </p:cNvSpPr>
          <p:nvPr>
            <p:ph type="sldNum" sz="quarter" idx="4"/>
          </p:nvPr>
        </p:nvSpPr>
        <p:spPr/>
        <p:txBody>
          <a:bodyPr/>
          <a:lstStyle/>
          <a:p>
            <a:fld id="{E1497D35-93D5-5047-9160-8F9C97C9D015}" type="slidenum">
              <a:rPr lang="en-US" smtClean="0"/>
              <a:pPr/>
              <a:t>12</a:t>
            </a:fld>
            <a:endParaRPr lang="en-US" dirty="0"/>
          </a:p>
        </p:txBody>
      </p:sp>
      <p:pic>
        <p:nvPicPr>
          <p:cNvPr id="6" name="Graphic 5">
            <a:extLst>
              <a:ext uri="{FF2B5EF4-FFF2-40B4-BE49-F238E27FC236}">
                <a16:creationId xmlns:a16="http://schemas.microsoft.com/office/drawing/2014/main" id="{8FB4FBE4-A3B4-CE85-D12B-B74FCFF66E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0784" y="5677180"/>
            <a:ext cx="1817459" cy="989126"/>
          </a:xfrm>
          <a:prstGeom prst="rect">
            <a:avLst/>
          </a:prstGeom>
        </p:spPr>
      </p:pic>
    </p:spTree>
    <p:extLst>
      <p:ext uri="{BB962C8B-B14F-4D97-AF65-F5344CB8AC3E}">
        <p14:creationId xmlns:p14="http://schemas.microsoft.com/office/powerpoint/2010/main" val="2595433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208109"/>
            <a:ext cx="8437648" cy="722620"/>
          </a:xfrm>
        </p:spPr>
        <p:txBody>
          <a:bodyPr/>
          <a:lstStyle/>
          <a:p>
            <a:r>
              <a:rPr lang="en-US" sz="2000" dirty="0"/>
              <a:t>Accuracy and AUC on Dimensionally reduced data using different classification algorithms</a:t>
            </a:r>
          </a:p>
        </p:txBody>
      </p:sp>
      <p:pic>
        <p:nvPicPr>
          <p:cNvPr id="7" name="Content Placeholder 6">
            <a:extLst>
              <a:ext uri="{FF2B5EF4-FFF2-40B4-BE49-F238E27FC236}">
                <a16:creationId xmlns:a16="http://schemas.microsoft.com/office/drawing/2014/main" id="{7B92AA9C-A969-0BE4-4542-855AE80CC60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34445" y="5761822"/>
            <a:ext cx="1708539" cy="929848"/>
          </a:xfrm>
        </p:spPr>
      </p:pic>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13</a:t>
            </a:fld>
            <a:endParaRPr lang="en-US" dirty="0"/>
          </a:p>
        </p:txBody>
      </p:sp>
      <p:graphicFrame>
        <p:nvGraphicFramePr>
          <p:cNvPr id="10" name="Table 9">
            <a:extLst>
              <a:ext uri="{FF2B5EF4-FFF2-40B4-BE49-F238E27FC236}">
                <a16:creationId xmlns:a16="http://schemas.microsoft.com/office/drawing/2014/main" id="{F59DC378-C6F7-521F-33AE-C0D12CA6E826}"/>
              </a:ext>
            </a:extLst>
          </p:cNvPr>
          <p:cNvGraphicFramePr>
            <a:graphicFrameLocks noGrp="1"/>
          </p:cNvGraphicFramePr>
          <p:nvPr>
            <p:extLst>
              <p:ext uri="{D42A27DB-BD31-4B8C-83A1-F6EECF244321}">
                <p14:modId xmlns:p14="http://schemas.microsoft.com/office/powerpoint/2010/main" val="3792609593"/>
              </p:ext>
            </p:extLst>
          </p:nvPr>
        </p:nvGraphicFramePr>
        <p:xfrm>
          <a:off x="365568" y="930729"/>
          <a:ext cx="8443987" cy="4740465"/>
        </p:xfrm>
        <a:graphic>
          <a:graphicData uri="http://schemas.openxmlformats.org/drawingml/2006/table">
            <a:tbl>
              <a:tblPr firstRow="1" bandRow="1">
                <a:tableStyleId>{5C22544A-7EE6-4342-B048-85BDC9FD1C3A}</a:tableStyleId>
              </a:tblPr>
              <a:tblGrid>
                <a:gridCol w="2483768">
                  <a:extLst>
                    <a:ext uri="{9D8B030D-6E8A-4147-A177-3AD203B41FA5}">
                      <a16:colId xmlns:a16="http://schemas.microsoft.com/office/drawing/2014/main" val="1979063627"/>
                    </a:ext>
                  </a:extLst>
                </a:gridCol>
                <a:gridCol w="3388178">
                  <a:extLst>
                    <a:ext uri="{9D8B030D-6E8A-4147-A177-3AD203B41FA5}">
                      <a16:colId xmlns:a16="http://schemas.microsoft.com/office/drawing/2014/main" val="3532941647"/>
                    </a:ext>
                  </a:extLst>
                </a:gridCol>
                <a:gridCol w="1396093">
                  <a:extLst>
                    <a:ext uri="{9D8B030D-6E8A-4147-A177-3AD203B41FA5}">
                      <a16:colId xmlns:a16="http://schemas.microsoft.com/office/drawing/2014/main" val="1782236020"/>
                    </a:ext>
                  </a:extLst>
                </a:gridCol>
                <a:gridCol w="1175948">
                  <a:extLst>
                    <a:ext uri="{9D8B030D-6E8A-4147-A177-3AD203B41FA5}">
                      <a16:colId xmlns:a16="http://schemas.microsoft.com/office/drawing/2014/main" val="4006077498"/>
                    </a:ext>
                  </a:extLst>
                </a:gridCol>
              </a:tblGrid>
              <a:tr h="805379">
                <a:tc>
                  <a:txBody>
                    <a:bodyPr/>
                    <a:lstStyle/>
                    <a:p>
                      <a:r>
                        <a:rPr lang="en-CA" dirty="0"/>
                        <a:t>Classification Algorithm </a:t>
                      </a:r>
                    </a:p>
                  </a:txBody>
                  <a:tcPr/>
                </a:tc>
                <a:tc>
                  <a:txBody>
                    <a:bodyPr/>
                    <a:lstStyle/>
                    <a:p>
                      <a:r>
                        <a:rPr lang="en-CA" dirty="0"/>
                        <a:t>Dimensionality Reduction Method</a:t>
                      </a:r>
                    </a:p>
                  </a:txBody>
                  <a:tcPr/>
                </a:tc>
                <a:tc>
                  <a:txBody>
                    <a:bodyPr/>
                    <a:lstStyle/>
                    <a:p>
                      <a:r>
                        <a:rPr lang="en-CA" dirty="0"/>
                        <a:t>Accuracy</a:t>
                      </a:r>
                    </a:p>
                  </a:txBody>
                  <a:tcPr/>
                </a:tc>
                <a:tc>
                  <a:txBody>
                    <a:bodyPr/>
                    <a:lstStyle/>
                    <a:p>
                      <a:r>
                        <a:rPr lang="en-CA" dirty="0"/>
                        <a:t>AUC</a:t>
                      </a:r>
                    </a:p>
                  </a:txBody>
                  <a:tcPr/>
                </a:tc>
                <a:extLst>
                  <a:ext uri="{0D108BD9-81ED-4DB2-BD59-A6C34878D82A}">
                    <a16:rowId xmlns:a16="http://schemas.microsoft.com/office/drawing/2014/main" val="3372119466"/>
                  </a:ext>
                </a:extLst>
              </a:tr>
              <a:tr h="353294">
                <a:tc rowSpan="2">
                  <a:txBody>
                    <a:bodyPr/>
                    <a:lstStyle/>
                    <a:p>
                      <a:r>
                        <a:rPr lang="en-CA" sz="1400" dirty="0"/>
                        <a:t>Random Forest</a:t>
                      </a:r>
                    </a:p>
                  </a:txBody>
                  <a:tcPr/>
                </a:tc>
                <a:tc>
                  <a:txBody>
                    <a:bodyPr/>
                    <a:lstStyle/>
                    <a:p>
                      <a:r>
                        <a:rPr lang="en-CA" sz="1100" dirty="0"/>
                        <a:t>Stepwise regression</a:t>
                      </a:r>
                    </a:p>
                  </a:txBody>
                  <a:tcPr/>
                </a:tc>
                <a:tc>
                  <a:txBody>
                    <a:bodyPr/>
                    <a:lstStyle/>
                    <a:p>
                      <a:r>
                        <a:rPr lang="en-CA" sz="1800" b="0" i="0" kern="1200" dirty="0">
                          <a:solidFill>
                            <a:schemeClr val="dk1"/>
                          </a:solidFill>
                          <a:effectLst/>
                          <a:latin typeface="+mn-lt"/>
                          <a:ea typeface="+mn-ea"/>
                          <a:cs typeface="+mn-cs"/>
                        </a:rPr>
                        <a:t>0.6862</a:t>
                      </a:r>
                      <a:endParaRPr lang="en-CA" dirty="0"/>
                    </a:p>
                  </a:txBody>
                  <a:tcPr/>
                </a:tc>
                <a:tc>
                  <a:txBody>
                    <a:bodyPr/>
                    <a:lstStyle/>
                    <a:p>
                      <a:r>
                        <a:rPr lang="en-CA" sz="1800" b="0" i="0" kern="1200" dirty="0">
                          <a:solidFill>
                            <a:schemeClr val="dk1"/>
                          </a:solidFill>
                          <a:effectLst/>
                          <a:latin typeface="+mn-lt"/>
                          <a:ea typeface="+mn-ea"/>
                          <a:cs typeface="+mn-cs"/>
                        </a:rPr>
                        <a:t>0.7351</a:t>
                      </a:r>
                      <a:endParaRPr lang="en-CA" dirty="0"/>
                    </a:p>
                  </a:txBody>
                  <a:tcPr/>
                </a:tc>
                <a:extLst>
                  <a:ext uri="{0D108BD9-81ED-4DB2-BD59-A6C34878D82A}">
                    <a16:rowId xmlns:a16="http://schemas.microsoft.com/office/drawing/2014/main" val="211016135"/>
                  </a:ext>
                </a:extLst>
              </a:tr>
              <a:tr h="382736">
                <a:tc vMerge="1">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forward feature selection/backward feature elimination</a:t>
                      </a:r>
                      <a:endParaRPr lang="en-CA" sz="1100" dirty="0"/>
                    </a:p>
                  </a:txBody>
                  <a:tcPr/>
                </a:tc>
                <a:tc>
                  <a:txBody>
                    <a:bodyPr/>
                    <a:lstStyle/>
                    <a:p>
                      <a:r>
                        <a:rPr lang="en-CA" sz="1800" b="0" i="0" kern="1200" dirty="0">
                          <a:solidFill>
                            <a:schemeClr val="dk1"/>
                          </a:solidFill>
                          <a:effectLst/>
                          <a:latin typeface="+mn-lt"/>
                          <a:ea typeface="+mn-ea"/>
                          <a:cs typeface="+mn-cs"/>
                        </a:rPr>
                        <a:t>0.7335</a:t>
                      </a:r>
                      <a:endParaRPr lang="en-CA" dirty="0"/>
                    </a:p>
                  </a:txBody>
                  <a:tcPr/>
                </a:tc>
                <a:tc>
                  <a:txBody>
                    <a:bodyPr/>
                    <a:lstStyle/>
                    <a:p>
                      <a:r>
                        <a:rPr lang="en-CA" sz="1800" b="0" i="0" kern="1200" dirty="0">
                          <a:solidFill>
                            <a:schemeClr val="dk1"/>
                          </a:solidFill>
                          <a:effectLst/>
                          <a:latin typeface="+mn-lt"/>
                          <a:ea typeface="+mn-ea"/>
                          <a:cs typeface="+mn-cs"/>
                        </a:rPr>
                        <a:t>0.7943</a:t>
                      </a:r>
                      <a:endParaRPr lang="en-CA" dirty="0"/>
                    </a:p>
                  </a:txBody>
                  <a:tcPr/>
                </a:tc>
                <a:extLst>
                  <a:ext uri="{0D108BD9-81ED-4DB2-BD59-A6C34878D82A}">
                    <a16:rowId xmlns:a16="http://schemas.microsoft.com/office/drawing/2014/main" val="2116444079"/>
                  </a:ext>
                </a:extLst>
              </a:tr>
              <a:tr h="353294">
                <a:tc rowSpan="2">
                  <a:txBody>
                    <a:bodyPr/>
                    <a:lstStyle/>
                    <a:p>
                      <a:r>
                        <a:rPr lang="en-CA" sz="1400" dirty="0"/>
                        <a:t>Logistic Regression</a:t>
                      </a:r>
                    </a:p>
                  </a:txBody>
                  <a:tcPr/>
                </a:tc>
                <a:tc>
                  <a:txBody>
                    <a:bodyPr/>
                    <a:lstStyle/>
                    <a:p>
                      <a:r>
                        <a:rPr lang="en-CA" sz="1100" dirty="0"/>
                        <a:t>Stepwise regression</a:t>
                      </a:r>
                    </a:p>
                  </a:txBody>
                  <a:tcPr/>
                </a:tc>
                <a:tc>
                  <a:txBody>
                    <a:bodyPr/>
                    <a:lstStyle/>
                    <a:p>
                      <a:r>
                        <a:rPr lang="en-CA" sz="1800" b="0" i="0" kern="1200" dirty="0">
                          <a:solidFill>
                            <a:schemeClr val="dk1"/>
                          </a:solidFill>
                          <a:effectLst/>
                          <a:latin typeface="+mn-lt"/>
                          <a:ea typeface="+mn-ea"/>
                          <a:cs typeface="+mn-cs"/>
                        </a:rPr>
                        <a:t>0.6244</a:t>
                      </a:r>
                      <a:endParaRPr lang="en-CA" dirty="0"/>
                    </a:p>
                  </a:txBody>
                  <a:tcPr/>
                </a:tc>
                <a:tc>
                  <a:txBody>
                    <a:bodyPr/>
                    <a:lstStyle/>
                    <a:p>
                      <a:r>
                        <a:rPr lang="en-CA" sz="1800" b="0" i="0" kern="1200" dirty="0">
                          <a:solidFill>
                            <a:schemeClr val="dk1"/>
                          </a:solidFill>
                          <a:effectLst/>
                          <a:latin typeface="+mn-lt"/>
                          <a:ea typeface="+mn-ea"/>
                          <a:cs typeface="+mn-cs"/>
                        </a:rPr>
                        <a:t>0.6600</a:t>
                      </a:r>
                      <a:endParaRPr lang="en-CA" dirty="0"/>
                    </a:p>
                  </a:txBody>
                  <a:tcPr/>
                </a:tc>
                <a:extLst>
                  <a:ext uri="{0D108BD9-81ED-4DB2-BD59-A6C34878D82A}">
                    <a16:rowId xmlns:a16="http://schemas.microsoft.com/office/drawing/2014/main" val="787892961"/>
                  </a:ext>
                </a:extLst>
              </a:tr>
              <a:tr h="382736">
                <a:tc vMerge="1">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forward feature selection/backward feature elimination</a:t>
                      </a:r>
                      <a:endParaRPr lang="en-CA" sz="1100" dirty="0"/>
                    </a:p>
                  </a:txBody>
                  <a:tcPr/>
                </a:tc>
                <a:tc>
                  <a:txBody>
                    <a:bodyPr/>
                    <a:lstStyle/>
                    <a:p>
                      <a:r>
                        <a:rPr lang="en-CA" sz="1800" b="0" i="0" kern="1200" dirty="0">
                          <a:solidFill>
                            <a:schemeClr val="dk1"/>
                          </a:solidFill>
                          <a:effectLst/>
                          <a:latin typeface="+mn-lt"/>
                          <a:ea typeface="+mn-ea"/>
                          <a:cs typeface="+mn-cs"/>
                        </a:rPr>
                        <a:t>0.6267</a:t>
                      </a:r>
                      <a:endParaRPr lang="en-CA" dirty="0"/>
                    </a:p>
                  </a:txBody>
                  <a:tcPr/>
                </a:tc>
                <a:tc>
                  <a:txBody>
                    <a:bodyPr/>
                    <a:lstStyle/>
                    <a:p>
                      <a:r>
                        <a:rPr lang="en-CA" sz="1800" b="0" i="0" kern="1200" dirty="0">
                          <a:solidFill>
                            <a:schemeClr val="dk1"/>
                          </a:solidFill>
                          <a:effectLst/>
                          <a:latin typeface="+mn-lt"/>
                          <a:ea typeface="+mn-ea"/>
                          <a:cs typeface="+mn-cs"/>
                        </a:rPr>
                        <a:t>0.6606</a:t>
                      </a:r>
                      <a:endParaRPr lang="en-CA" dirty="0"/>
                    </a:p>
                  </a:txBody>
                  <a:tcPr/>
                </a:tc>
                <a:extLst>
                  <a:ext uri="{0D108BD9-81ED-4DB2-BD59-A6C34878D82A}">
                    <a16:rowId xmlns:a16="http://schemas.microsoft.com/office/drawing/2014/main" val="82990069"/>
                  </a:ext>
                </a:extLst>
              </a:tr>
              <a:tr h="353294">
                <a:tc rowSpan="2">
                  <a:txBody>
                    <a:bodyPr/>
                    <a:lstStyle/>
                    <a:p>
                      <a:r>
                        <a:rPr lang="en-CA" sz="1400" b="0" i="0" kern="1200" dirty="0">
                          <a:solidFill>
                            <a:schemeClr val="dk1"/>
                          </a:solidFill>
                          <a:effectLst/>
                          <a:latin typeface="+mn-lt"/>
                          <a:ea typeface="+mn-ea"/>
                          <a:cs typeface="+mn-cs"/>
                        </a:rPr>
                        <a:t>k Nearest Neighbours (k-NN)</a:t>
                      </a:r>
                      <a:endParaRPr lang="en-CA" sz="1400" dirty="0"/>
                    </a:p>
                  </a:txBody>
                  <a:tcPr/>
                </a:tc>
                <a:tc>
                  <a:txBody>
                    <a:bodyPr/>
                    <a:lstStyle/>
                    <a:p>
                      <a:r>
                        <a:rPr lang="en-CA" sz="1100" dirty="0"/>
                        <a:t>Stepwise regression</a:t>
                      </a:r>
                    </a:p>
                  </a:txBody>
                  <a:tcPr/>
                </a:tc>
                <a:tc>
                  <a:txBody>
                    <a:bodyPr/>
                    <a:lstStyle/>
                    <a:p>
                      <a:r>
                        <a:rPr lang="en-CA" sz="1800" b="0" i="0" kern="1200" dirty="0">
                          <a:solidFill>
                            <a:schemeClr val="dk1"/>
                          </a:solidFill>
                          <a:effectLst/>
                          <a:latin typeface="+mn-lt"/>
                          <a:ea typeface="+mn-ea"/>
                          <a:cs typeface="+mn-cs"/>
                        </a:rPr>
                        <a:t>0.6847</a:t>
                      </a:r>
                      <a:endParaRPr lang="en-CA" dirty="0"/>
                    </a:p>
                  </a:txBody>
                  <a:tcPr/>
                </a:tc>
                <a:tc>
                  <a:txBody>
                    <a:bodyPr/>
                    <a:lstStyle/>
                    <a:p>
                      <a:r>
                        <a:rPr lang="en-CA" sz="1800" b="0" i="0" kern="1200" dirty="0">
                          <a:solidFill>
                            <a:schemeClr val="dk1"/>
                          </a:solidFill>
                          <a:effectLst/>
                          <a:latin typeface="+mn-lt"/>
                          <a:ea typeface="+mn-ea"/>
                          <a:cs typeface="+mn-cs"/>
                        </a:rPr>
                        <a:t>0.7027</a:t>
                      </a:r>
                      <a:endParaRPr lang="en-CA" dirty="0"/>
                    </a:p>
                  </a:txBody>
                  <a:tcPr/>
                </a:tc>
                <a:extLst>
                  <a:ext uri="{0D108BD9-81ED-4DB2-BD59-A6C34878D82A}">
                    <a16:rowId xmlns:a16="http://schemas.microsoft.com/office/drawing/2014/main" val="1993653619"/>
                  </a:ext>
                </a:extLst>
              </a:tr>
              <a:tr h="382736">
                <a:tc vMerge="1">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forward feature selection/backward feature elimination</a:t>
                      </a:r>
                      <a:endParaRPr lang="en-CA" sz="1100" dirty="0"/>
                    </a:p>
                  </a:txBody>
                  <a:tcPr/>
                </a:tc>
                <a:tc>
                  <a:txBody>
                    <a:bodyPr/>
                    <a:lstStyle/>
                    <a:p>
                      <a:r>
                        <a:rPr lang="en-CA" sz="1800" b="0" i="0" kern="1200" dirty="0">
                          <a:solidFill>
                            <a:schemeClr val="dk1"/>
                          </a:solidFill>
                          <a:effectLst/>
                          <a:latin typeface="+mn-lt"/>
                          <a:ea typeface="+mn-ea"/>
                          <a:cs typeface="+mn-cs"/>
                        </a:rPr>
                        <a:t>0.6460</a:t>
                      </a:r>
                      <a:endParaRPr lang="en-CA" dirty="0"/>
                    </a:p>
                  </a:txBody>
                  <a:tcPr/>
                </a:tc>
                <a:tc>
                  <a:txBody>
                    <a:bodyPr/>
                    <a:lstStyle/>
                    <a:p>
                      <a:r>
                        <a:rPr lang="en-CA" sz="1800" b="0" i="0" kern="1200" dirty="0">
                          <a:solidFill>
                            <a:schemeClr val="dk1"/>
                          </a:solidFill>
                          <a:effectLst/>
                          <a:latin typeface="+mn-lt"/>
                          <a:ea typeface="+mn-ea"/>
                          <a:cs typeface="+mn-cs"/>
                        </a:rPr>
                        <a:t>0.6774</a:t>
                      </a:r>
                      <a:endParaRPr lang="en-CA" dirty="0"/>
                    </a:p>
                  </a:txBody>
                  <a:tcPr/>
                </a:tc>
                <a:extLst>
                  <a:ext uri="{0D108BD9-81ED-4DB2-BD59-A6C34878D82A}">
                    <a16:rowId xmlns:a16="http://schemas.microsoft.com/office/drawing/2014/main" val="3267896801"/>
                  </a:ext>
                </a:extLst>
              </a:tr>
              <a:tr h="353294">
                <a:tc rowSpan="2">
                  <a:txBody>
                    <a:bodyPr/>
                    <a:lstStyle/>
                    <a:p>
                      <a:r>
                        <a:rPr lang="en-CA" sz="1400" dirty="0"/>
                        <a:t>Naïve Bayes</a:t>
                      </a:r>
                    </a:p>
                  </a:txBody>
                  <a:tcPr/>
                </a:tc>
                <a:tc>
                  <a:txBody>
                    <a:bodyPr/>
                    <a:lstStyle/>
                    <a:p>
                      <a:r>
                        <a:rPr lang="en-CA" sz="1100" dirty="0"/>
                        <a:t>Stepwise regression</a:t>
                      </a:r>
                    </a:p>
                  </a:txBody>
                  <a:tcPr/>
                </a:tc>
                <a:tc>
                  <a:txBody>
                    <a:bodyPr/>
                    <a:lstStyle/>
                    <a:p>
                      <a:r>
                        <a:rPr lang="en-CA" sz="1800" b="0" i="0" kern="1200" dirty="0">
                          <a:solidFill>
                            <a:schemeClr val="dk1"/>
                          </a:solidFill>
                          <a:effectLst/>
                          <a:latin typeface="+mn-lt"/>
                          <a:ea typeface="+mn-ea"/>
                          <a:cs typeface="+mn-cs"/>
                        </a:rPr>
                        <a:t>0.5881</a:t>
                      </a:r>
                      <a:endParaRPr lang="en-CA" dirty="0"/>
                    </a:p>
                  </a:txBody>
                  <a:tcPr/>
                </a:tc>
                <a:tc>
                  <a:txBody>
                    <a:bodyPr/>
                    <a:lstStyle/>
                    <a:p>
                      <a:r>
                        <a:rPr lang="en-CA" sz="1800" b="0" i="0" kern="1200" dirty="0">
                          <a:solidFill>
                            <a:schemeClr val="dk1"/>
                          </a:solidFill>
                          <a:effectLst/>
                          <a:latin typeface="+mn-lt"/>
                          <a:ea typeface="+mn-ea"/>
                          <a:cs typeface="+mn-cs"/>
                        </a:rPr>
                        <a:t>0.6340</a:t>
                      </a:r>
                      <a:endParaRPr lang="en-CA" dirty="0"/>
                    </a:p>
                  </a:txBody>
                  <a:tcPr/>
                </a:tc>
                <a:extLst>
                  <a:ext uri="{0D108BD9-81ED-4DB2-BD59-A6C34878D82A}">
                    <a16:rowId xmlns:a16="http://schemas.microsoft.com/office/drawing/2014/main" val="2123632566"/>
                  </a:ext>
                </a:extLst>
              </a:tr>
              <a:tr h="382736">
                <a:tc vMerge="1">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forward feature selection/backward feature elimination</a:t>
                      </a:r>
                      <a:endParaRPr lang="en-CA" sz="1100" dirty="0"/>
                    </a:p>
                  </a:txBody>
                  <a:tcPr/>
                </a:tc>
                <a:tc>
                  <a:txBody>
                    <a:bodyPr/>
                    <a:lstStyle/>
                    <a:p>
                      <a:r>
                        <a:rPr lang="en-CA" sz="1800" b="0" i="0" kern="1200" dirty="0">
                          <a:solidFill>
                            <a:schemeClr val="dk1"/>
                          </a:solidFill>
                          <a:effectLst/>
                          <a:latin typeface="+mn-lt"/>
                          <a:ea typeface="+mn-ea"/>
                          <a:cs typeface="+mn-cs"/>
                        </a:rPr>
                        <a:t>0.5905</a:t>
                      </a:r>
                      <a:endParaRPr lang="en-CA" dirty="0"/>
                    </a:p>
                  </a:txBody>
                  <a:tcPr/>
                </a:tc>
                <a:tc>
                  <a:txBody>
                    <a:bodyPr/>
                    <a:lstStyle/>
                    <a:p>
                      <a:r>
                        <a:rPr lang="en-CA" sz="1800" b="0" i="0" kern="1200" dirty="0">
                          <a:solidFill>
                            <a:schemeClr val="dk1"/>
                          </a:solidFill>
                          <a:effectLst/>
                          <a:latin typeface="+mn-lt"/>
                          <a:ea typeface="+mn-ea"/>
                          <a:cs typeface="+mn-cs"/>
                        </a:rPr>
                        <a:t>0.6393</a:t>
                      </a:r>
                      <a:endParaRPr lang="en-CA" dirty="0"/>
                    </a:p>
                  </a:txBody>
                  <a:tcPr/>
                </a:tc>
                <a:extLst>
                  <a:ext uri="{0D108BD9-81ED-4DB2-BD59-A6C34878D82A}">
                    <a16:rowId xmlns:a16="http://schemas.microsoft.com/office/drawing/2014/main" val="1303520220"/>
                  </a:ext>
                </a:extLst>
              </a:tr>
              <a:tr h="353294">
                <a:tc rowSpan="2">
                  <a:txBody>
                    <a:bodyPr/>
                    <a:lstStyle/>
                    <a:p>
                      <a:r>
                        <a:rPr lang="en-CA" sz="1400" dirty="0"/>
                        <a:t>Decision Tree</a:t>
                      </a:r>
                    </a:p>
                  </a:txBody>
                  <a:tcPr/>
                </a:tc>
                <a:tc>
                  <a:txBody>
                    <a:bodyPr/>
                    <a:lstStyle/>
                    <a:p>
                      <a:r>
                        <a:rPr lang="en-CA" sz="1100" dirty="0"/>
                        <a:t>Stepwise regression</a:t>
                      </a:r>
                    </a:p>
                  </a:txBody>
                  <a:tcPr/>
                </a:tc>
                <a:tc>
                  <a:txBody>
                    <a:bodyPr/>
                    <a:lstStyle/>
                    <a:p>
                      <a:r>
                        <a:rPr lang="en-CA" sz="1800" b="0" i="0" kern="1200" dirty="0">
                          <a:solidFill>
                            <a:schemeClr val="dk1"/>
                          </a:solidFill>
                          <a:effectLst/>
                          <a:latin typeface="+mn-lt"/>
                          <a:ea typeface="+mn-ea"/>
                          <a:cs typeface="+mn-cs"/>
                        </a:rPr>
                        <a:t>0.6602</a:t>
                      </a:r>
                      <a:endParaRPr lang="en-CA" dirty="0"/>
                    </a:p>
                  </a:txBody>
                  <a:tcPr/>
                </a:tc>
                <a:tc>
                  <a:txBody>
                    <a:bodyPr/>
                    <a:lstStyle/>
                    <a:p>
                      <a:r>
                        <a:rPr lang="en-CA" sz="1800" b="0" i="0" kern="1200" dirty="0">
                          <a:solidFill>
                            <a:schemeClr val="dk1"/>
                          </a:solidFill>
                          <a:effectLst/>
                          <a:latin typeface="+mn-lt"/>
                          <a:ea typeface="+mn-ea"/>
                          <a:cs typeface="+mn-cs"/>
                        </a:rPr>
                        <a:t>0.6612</a:t>
                      </a:r>
                      <a:endParaRPr lang="en-CA" dirty="0"/>
                    </a:p>
                  </a:txBody>
                  <a:tcPr/>
                </a:tc>
                <a:extLst>
                  <a:ext uri="{0D108BD9-81ED-4DB2-BD59-A6C34878D82A}">
                    <a16:rowId xmlns:a16="http://schemas.microsoft.com/office/drawing/2014/main" val="2048868045"/>
                  </a:ext>
                </a:extLst>
              </a:tr>
              <a:tr h="575342">
                <a:tc vMerge="1">
                  <a:txBody>
                    <a:bodyPr/>
                    <a:lstStyle/>
                    <a:p>
                      <a:endParaRP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forward feature selection/backward feature elimination</a:t>
                      </a:r>
                    </a:p>
                  </a:txBody>
                  <a:tcPr/>
                </a:tc>
                <a:tc>
                  <a:txBody>
                    <a:bodyPr/>
                    <a:lstStyle/>
                    <a:p>
                      <a:r>
                        <a:rPr lang="en-CA" sz="1800" b="0" i="0" kern="1200" dirty="0">
                          <a:solidFill>
                            <a:schemeClr val="dk1"/>
                          </a:solidFill>
                          <a:effectLst/>
                          <a:latin typeface="+mn-lt"/>
                          <a:ea typeface="+mn-ea"/>
                          <a:cs typeface="+mn-cs"/>
                        </a:rPr>
                        <a:t>0.6618</a:t>
                      </a:r>
                      <a:endParaRPr lang="en-CA" dirty="0"/>
                    </a:p>
                  </a:txBody>
                  <a:tcPr/>
                </a:tc>
                <a:tc>
                  <a:txBody>
                    <a:bodyPr/>
                    <a:lstStyle/>
                    <a:p>
                      <a:r>
                        <a:rPr lang="en-CA" sz="1800" b="0" i="0" kern="1200" dirty="0">
                          <a:solidFill>
                            <a:schemeClr val="dk1"/>
                          </a:solidFill>
                          <a:effectLst/>
                          <a:latin typeface="+mn-lt"/>
                          <a:ea typeface="+mn-ea"/>
                          <a:cs typeface="+mn-cs"/>
                        </a:rPr>
                        <a:t>0.6584</a:t>
                      </a:r>
                      <a:endParaRPr lang="en-CA" dirty="0"/>
                    </a:p>
                  </a:txBody>
                  <a:tcPr/>
                </a:tc>
                <a:extLst>
                  <a:ext uri="{0D108BD9-81ED-4DB2-BD59-A6C34878D82A}">
                    <a16:rowId xmlns:a16="http://schemas.microsoft.com/office/drawing/2014/main" val="750861202"/>
                  </a:ext>
                </a:extLst>
              </a:tr>
            </a:tbl>
          </a:graphicData>
        </a:graphic>
      </p:graphicFrame>
    </p:spTree>
    <p:extLst>
      <p:ext uri="{BB962C8B-B14F-4D97-AF65-F5344CB8AC3E}">
        <p14:creationId xmlns:p14="http://schemas.microsoft.com/office/powerpoint/2010/main" val="1361325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B201-43E0-2EC6-7892-D24FE1C852FA}"/>
              </a:ext>
            </a:extLst>
          </p:cNvPr>
          <p:cNvSpPr>
            <a:spLocks noGrp="1"/>
          </p:cNvSpPr>
          <p:nvPr>
            <p:ph type="title"/>
          </p:nvPr>
        </p:nvSpPr>
        <p:spPr/>
        <p:txBody>
          <a:bodyPr/>
          <a:lstStyle/>
          <a:p>
            <a:r>
              <a:rPr lang="en-CA" dirty="0"/>
              <a:t>Interpretability and Insights</a:t>
            </a:r>
          </a:p>
        </p:txBody>
      </p:sp>
      <p:sp>
        <p:nvSpPr>
          <p:cNvPr id="3" name="Content Placeholder 2">
            <a:extLst>
              <a:ext uri="{FF2B5EF4-FFF2-40B4-BE49-F238E27FC236}">
                <a16:creationId xmlns:a16="http://schemas.microsoft.com/office/drawing/2014/main" id="{FC9E17D5-A210-6B30-2AB2-16E4A2617C87}"/>
              </a:ext>
            </a:extLst>
          </p:cNvPr>
          <p:cNvSpPr>
            <a:spLocks noGrp="1"/>
          </p:cNvSpPr>
          <p:nvPr>
            <p:ph idx="1"/>
          </p:nvPr>
        </p:nvSpPr>
        <p:spPr>
          <a:xfrm>
            <a:off x="365568" y="922638"/>
            <a:ext cx="8444818" cy="4762185"/>
          </a:xfrm>
        </p:spPr>
        <p:txBody>
          <a:bodyPr>
            <a:normAutofit/>
          </a:bodyPr>
          <a:lstStyle/>
          <a:p>
            <a:pPr marL="0" indent="0">
              <a:lnSpc>
                <a:spcPct val="200000"/>
              </a:lnSpc>
              <a:buNone/>
            </a:pPr>
            <a:r>
              <a:rPr lang="en-US" sz="1200" b="0" i="0" dirty="0">
                <a:solidFill>
                  <a:srgbClr val="1F1F1F"/>
                </a:solidFill>
                <a:effectLst/>
              </a:rPr>
              <a:t>Random forest on dataset reduced using forward feature selection/backward feature elimination had the highest accuracy and AUC value closest to 1. The Area Under Curve (AUC) close to 1, shows the high predictive power. </a:t>
            </a:r>
          </a:p>
          <a:p>
            <a:pPr marL="0" indent="0">
              <a:lnSpc>
                <a:spcPct val="200000"/>
              </a:lnSpc>
              <a:buNone/>
            </a:pPr>
            <a:r>
              <a:rPr lang="en-US" sz="1200" dirty="0">
                <a:solidFill>
                  <a:srgbClr val="1F1F1F"/>
                </a:solidFill>
              </a:rPr>
              <a:t>Generated by Python for Random Forest on the dataset reduced by forward feature selection/backward feature elimination:</a:t>
            </a:r>
          </a:p>
          <a:p>
            <a:pPr marL="0" indent="0">
              <a:lnSpc>
                <a:spcPct val="200000"/>
              </a:lnSpc>
              <a:buNone/>
            </a:pPr>
            <a:endParaRPr lang="en-CA" sz="1200" dirty="0"/>
          </a:p>
        </p:txBody>
      </p:sp>
      <p:sp>
        <p:nvSpPr>
          <p:cNvPr id="4" name="Slide Number Placeholder 3">
            <a:extLst>
              <a:ext uri="{FF2B5EF4-FFF2-40B4-BE49-F238E27FC236}">
                <a16:creationId xmlns:a16="http://schemas.microsoft.com/office/drawing/2014/main" id="{2F2DD6A6-DB74-99B3-C13F-0182C18E93E0}"/>
              </a:ext>
            </a:extLst>
          </p:cNvPr>
          <p:cNvSpPr>
            <a:spLocks noGrp="1"/>
          </p:cNvSpPr>
          <p:nvPr>
            <p:ph type="sldNum" sz="quarter" idx="4"/>
          </p:nvPr>
        </p:nvSpPr>
        <p:spPr/>
        <p:txBody>
          <a:bodyPr/>
          <a:lstStyle/>
          <a:p>
            <a:fld id="{E1497D35-93D5-5047-9160-8F9C97C9D015}" type="slidenum">
              <a:rPr lang="en-US" smtClean="0"/>
              <a:pPr/>
              <a:t>14</a:t>
            </a:fld>
            <a:endParaRPr lang="en-US" dirty="0"/>
          </a:p>
        </p:txBody>
      </p:sp>
      <p:pic>
        <p:nvPicPr>
          <p:cNvPr id="6" name="Picture 5">
            <a:extLst>
              <a:ext uri="{FF2B5EF4-FFF2-40B4-BE49-F238E27FC236}">
                <a16:creationId xmlns:a16="http://schemas.microsoft.com/office/drawing/2014/main" id="{15121EE5-C7EF-4348-536B-553DD87F96EC}"/>
              </a:ext>
            </a:extLst>
          </p:cNvPr>
          <p:cNvPicPr>
            <a:picLocks noChangeAspect="1"/>
          </p:cNvPicPr>
          <p:nvPr/>
        </p:nvPicPr>
        <p:blipFill>
          <a:blip r:embed="rId2"/>
          <a:stretch>
            <a:fillRect/>
          </a:stretch>
        </p:blipFill>
        <p:spPr>
          <a:xfrm>
            <a:off x="1814403" y="2423148"/>
            <a:ext cx="5268060" cy="2753109"/>
          </a:xfrm>
          <a:prstGeom prst="rect">
            <a:avLst/>
          </a:prstGeom>
        </p:spPr>
      </p:pic>
      <p:pic>
        <p:nvPicPr>
          <p:cNvPr id="8" name="Graphic 7">
            <a:extLst>
              <a:ext uri="{FF2B5EF4-FFF2-40B4-BE49-F238E27FC236}">
                <a16:creationId xmlns:a16="http://schemas.microsoft.com/office/drawing/2014/main" id="{07CEF493-87CB-31DB-984F-D196E3CB76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784" y="5817981"/>
            <a:ext cx="1520897" cy="827727"/>
          </a:xfrm>
          <a:prstGeom prst="rect">
            <a:avLst/>
          </a:prstGeom>
        </p:spPr>
      </p:pic>
    </p:spTree>
    <p:extLst>
      <p:ext uri="{BB962C8B-B14F-4D97-AF65-F5344CB8AC3E}">
        <p14:creationId xmlns:p14="http://schemas.microsoft.com/office/powerpoint/2010/main" val="2542824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89E21-3366-8076-C21D-B11585DBA106}"/>
              </a:ext>
            </a:extLst>
          </p:cNvPr>
          <p:cNvSpPr>
            <a:spLocks noGrp="1"/>
          </p:cNvSpPr>
          <p:nvPr>
            <p:ph type="title"/>
          </p:nvPr>
        </p:nvSpPr>
        <p:spPr/>
        <p:txBody>
          <a:bodyPr/>
          <a:lstStyle/>
          <a:p>
            <a:r>
              <a:rPr lang="en-CA" dirty="0"/>
              <a:t>Methodology</a:t>
            </a:r>
          </a:p>
        </p:txBody>
      </p:sp>
      <p:pic>
        <p:nvPicPr>
          <p:cNvPr id="6" name="Content Placeholder 5">
            <a:extLst>
              <a:ext uri="{FF2B5EF4-FFF2-40B4-BE49-F238E27FC236}">
                <a16:creationId xmlns:a16="http://schemas.microsoft.com/office/drawing/2014/main" id="{0713D82E-0A93-297A-CE76-B8469A45AFF3}"/>
              </a:ext>
            </a:extLst>
          </p:cNvPr>
          <p:cNvPicPr>
            <a:picLocks noGrp="1" noChangeAspect="1"/>
          </p:cNvPicPr>
          <p:nvPr>
            <p:ph idx="1"/>
          </p:nvPr>
        </p:nvPicPr>
        <p:blipFill>
          <a:blip r:embed="rId2"/>
          <a:stretch>
            <a:fillRect/>
          </a:stretch>
        </p:blipFill>
        <p:spPr>
          <a:xfrm>
            <a:off x="2090391" y="1544903"/>
            <a:ext cx="4963218" cy="3572374"/>
          </a:xfrm>
        </p:spPr>
      </p:pic>
      <p:sp>
        <p:nvSpPr>
          <p:cNvPr id="4" name="Slide Number Placeholder 3">
            <a:extLst>
              <a:ext uri="{FF2B5EF4-FFF2-40B4-BE49-F238E27FC236}">
                <a16:creationId xmlns:a16="http://schemas.microsoft.com/office/drawing/2014/main" id="{2FDDCD5A-5077-5272-AAFB-FBE6D4263E0A}"/>
              </a:ext>
            </a:extLst>
          </p:cNvPr>
          <p:cNvSpPr>
            <a:spLocks noGrp="1"/>
          </p:cNvSpPr>
          <p:nvPr>
            <p:ph type="sldNum" sz="quarter" idx="4"/>
          </p:nvPr>
        </p:nvSpPr>
        <p:spPr/>
        <p:txBody>
          <a:bodyPr/>
          <a:lstStyle/>
          <a:p>
            <a:fld id="{E1497D35-93D5-5047-9160-8F9C97C9D015}" type="slidenum">
              <a:rPr lang="en-US" smtClean="0"/>
              <a:pPr/>
              <a:t>15</a:t>
            </a:fld>
            <a:endParaRPr lang="en-US" dirty="0"/>
          </a:p>
        </p:txBody>
      </p:sp>
      <p:pic>
        <p:nvPicPr>
          <p:cNvPr id="8" name="Graphic 7">
            <a:extLst>
              <a:ext uri="{FF2B5EF4-FFF2-40B4-BE49-F238E27FC236}">
                <a16:creationId xmlns:a16="http://schemas.microsoft.com/office/drawing/2014/main" id="{3E70690D-B3AB-64AA-B7AE-770ACF6A9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568" y="5730968"/>
            <a:ext cx="1603275" cy="872560"/>
          </a:xfrm>
          <a:prstGeom prst="rect">
            <a:avLst/>
          </a:prstGeom>
        </p:spPr>
      </p:pic>
    </p:spTree>
    <p:extLst>
      <p:ext uri="{BB962C8B-B14F-4D97-AF65-F5344CB8AC3E}">
        <p14:creationId xmlns:p14="http://schemas.microsoft.com/office/powerpoint/2010/main" val="2496489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D649C-F00D-48CB-D5CC-7BFFF3FB9830}"/>
              </a:ext>
            </a:extLst>
          </p:cNvPr>
          <p:cNvSpPr>
            <a:spLocks noGrp="1"/>
          </p:cNvSpPr>
          <p:nvPr>
            <p:ph type="title"/>
          </p:nvPr>
        </p:nvSpPr>
        <p:spPr>
          <a:xfrm>
            <a:off x="365568" y="392415"/>
            <a:ext cx="8444818" cy="595464"/>
          </a:xfrm>
        </p:spPr>
        <p:txBody>
          <a:bodyPr/>
          <a:lstStyle/>
          <a:p>
            <a:r>
              <a:rPr lang="en-CA" dirty="0"/>
              <a:t>Limitations / Challenges / Continuity</a:t>
            </a:r>
          </a:p>
        </p:txBody>
      </p:sp>
      <p:pic>
        <p:nvPicPr>
          <p:cNvPr id="6" name="Content Placeholder 5">
            <a:extLst>
              <a:ext uri="{FF2B5EF4-FFF2-40B4-BE49-F238E27FC236}">
                <a16:creationId xmlns:a16="http://schemas.microsoft.com/office/drawing/2014/main" id="{EEDD1A63-4479-1C11-57A0-6F4842E32542}"/>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40784" y="5720344"/>
            <a:ext cx="1646238" cy="895942"/>
          </a:xfrm>
        </p:spPr>
      </p:pic>
      <p:sp>
        <p:nvSpPr>
          <p:cNvPr id="4" name="Slide Number Placeholder 3">
            <a:extLst>
              <a:ext uri="{FF2B5EF4-FFF2-40B4-BE49-F238E27FC236}">
                <a16:creationId xmlns:a16="http://schemas.microsoft.com/office/drawing/2014/main" id="{9B512897-17DC-6293-1DBE-B2C4A23D60AA}"/>
              </a:ext>
            </a:extLst>
          </p:cNvPr>
          <p:cNvSpPr>
            <a:spLocks noGrp="1"/>
          </p:cNvSpPr>
          <p:nvPr>
            <p:ph type="sldNum" sz="quarter" idx="4"/>
          </p:nvPr>
        </p:nvSpPr>
        <p:spPr/>
        <p:txBody>
          <a:bodyPr/>
          <a:lstStyle/>
          <a:p>
            <a:fld id="{E1497D35-93D5-5047-9160-8F9C97C9D015}" type="slidenum">
              <a:rPr lang="en-US" smtClean="0"/>
              <a:pPr/>
              <a:t>16</a:t>
            </a:fld>
            <a:endParaRPr lang="en-US" dirty="0"/>
          </a:p>
        </p:txBody>
      </p:sp>
      <p:sp>
        <p:nvSpPr>
          <p:cNvPr id="8" name="TextBox 7">
            <a:extLst>
              <a:ext uri="{FF2B5EF4-FFF2-40B4-BE49-F238E27FC236}">
                <a16:creationId xmlns:a16="http://schemas.microsoft.com/office/drawing/2014/main" id="{BE070023-E12C-64DE-F683-6883BC806A22}"/>
              </a:ext>
            </a:extLst>
          </p:cNvPr>
          <p:cNvSpPr txBox="1"/>
          <p:nvPr/>
        </p:nvSpPr>
        <p:spPr>
          <a:xfrm>
            <a:off x="214184" y="987879"/>
            <a:ext cx="8806247" cy="483735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CA" sz="1200" dirty="0"/>
              <a:t>Most of the Car feature had missing values and hence the feature could not be used. This is in-vehicle coupon recommendation, hence maybe Car feature was critical in determining whether the coupon would be accepted or not. </a:t>
            </a:r>
          </a:p>
          <a:p>
            <a:pPr marL="285750" indent="-285750">
              <a:lnSpc>
                <a:spcPct val="200000"/>
              </a:lnSpc>
              <a:buFont typeface="Arial" panose="020B0604020202020204" pitchFamily="34" charset="0"/>
              <a:buChar char="•"/>
            </a:pPr>
            <a:r>
              <a:rPr lang="en-CA" sz="1200" dirty="0"/>
              <a:t>This dataset is partially balanced. </a:t>
            </a:r>
            <a:r>
              <a:rPr lang="en-US" sz="1200" dirty="0"/>
              <a:t>The results of supervised learning algorithms used to make predictions would skew slightly towards the class with the class with higher percentage of records. The percentage of accepted coupons: 56.843%. The percentage of rejected coupons: 43.157%. In the future, Synthetic Minority Over-sampling Technique (SMOTE) can be used to generate a more balanced dataset.</a:t>
            </a:r>
          </a:p>
          <a:p>
            <a:pPr marL="285750" indent="-285750">
              <a:lnSpc>
                <a:spcPct val="200000"/>
              </a:lnSpc>
              <a:buFont typeface="Arial" panose="020B0604020202020204" pitchFamily="34" charset="0"/>
              <a:buChar char="•"/>
            </a:pPr>
            <a:r>
              <a:rPr lang="en-CA" sz="1200" dirty="0"/>
              <a:t>The dataset was more focused on a particular type of population. The dataset should have been created by sampling all types of population. </a:t>
            </a:r>
            <a:r>
              <a:rPr lang="en-US" sz="1200" dirty="0"/>
              <a:t>For example, </a:t>
            </a:r>
            <a:r>
              <a:rPr lang="en-US" sz="1200" dirty="0" err="1"/>
              <a:t>Depari</a:t>
            </a:r>
            <a:r>
              <a:rPr lang="en-US" sz="1200" dirty="0"/>
              <a:t> et al. (2022) found that the data contained mostly married females who like to travel alone on a sunny day around 6 PM. Most of them have attended college, yet didn’t graduate (</a:t>
            </a:r>
            <a:r>
              <a:rPr lang="en-US" sz="1200" dirty="0" err="1"/>
              <a:t>Depari</a:t>
            </a:r>
            <a:r>
              <a:rPr lang="en-US" sz="1200" dirty="0"/>
              <a:t> et al., 2022). For those who have an occupation, it states that most of them earn an income of around $25000 - $37499 (</a:t>
            </a:r>
            <a:r>
              <a:rPr lang="en-US" sz="1200" dirty="0" err="1"/>
              <a:t>Depari</a:t>
            </a:r>
            <a:r>
              <a:rPr lang="en-US" sz="1200" dirty="0"/>
              <a:t> et al., 2022). It was also mentioned that the destination is mostly the No Urgent Place such as Coffee House, which provides a coupon that expires in one day (</a:t>
            </a:r>
            <a:r>
              <a:rPr lang="en-US" sz="1200" dirty="0" err="1"/>
              <a:t>Depari</a:t>
            </a:r>
            <a:r>
              <a:rPr lang="en-US" sz="1200" dirty="0"/>
              <a:t> et al., 2022).</a:t>
            </a:r>
          </a:p>
          <a:p>
            <a:pPr marL="285750" indent="-285750">
              <a:lnSpc>
                <a:spcPct val="200000"/>
              </a:lnSpc>
              <a:buFont typeface="Arial" panose="020B0604020202020204" pitchFamily="34" charset="0"/>
              <a:buChar char="•"/>
            </a:pPr>
            <a:r>
              <a:rPr lang="en-US" sz="1200" dirty="0"/>
              <a:t>Patil et al. (2019) also observed that customers tend to purchase the same coupon Page 13 over and over again. The dataset for in-vehicle coupon response deficient in data over a periodic basis to help uncover such patterns. This is a limitation.</a:t>
            </a:r>
            <a:endParaRPr lang="en-CA" sz="1200" dirty="0"/>
          </a:p>
        </p:txBody>
      </p:sp>
    </p:spTree>
    <p:extLst>
      <p:ext uri="{BB962C8B-B14F-4D97-AF65-F5344CB8AC3E}">
        <p14:creationId xmlns:p14="http://schemas.microsoft.com/office/powerpoint/2010/main" val="4150028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D006A-D916-9FA9-19C4-B10B504B0BF6}"/>
              </a:ext>
            </a:extLst>
          </p:cNvPr>
          <p:cNvSpPr>
            <a:spLocks noGrp="1"/>
          </p:cNvSpPr>
          <p:nvPr>
            <p:ph type="title"/>
          </p:nvPr>
        </p:nvSpPr>
        <p:spPr>
          <a:xfrm>
            <a:off x="143147" y="412948"/>
            <a:ext cx="8444818" cy="458658"/>
          </a:xfrm>
        </p:spPr>
        <p:txBody>
          <a:bodyPr/>
          <a:lstStyle/>
          <a:p>
            <a:r>
              <a:rPr lang="en-CA" dirty="0"/>
              <a:t>References:</a:t>
            </a:r>
          </a:p>
        </p:txBody>
      </p:sp>
      <p:sp>
        <p:nvSpPr>
          <p:cNvPr id="3" name="Content Placeholder 2">
            <a:extLst>
              <a:ext uri="{FF2B5EF4-FFF2-40B4-BE49-F238E27FC236}">
                <a16:creationId xmlns:a16="http://schemas.microsoft.com/office/drawing/2014/main" id="{D798290D-8C90-EF44-1011-EACDA810B413}"/>
              </a:ext>
            </a:extLst>
          </p:cNvPr>
          <p:cNvSpPr>
            <a:spLocks noGrp="1"/>
          </p:cNvSpPr>
          <p:nvPr>
            <p:ph idx="1"/>
          </p:nvPr>
        </p:nvSpPr>
        <p:spPr>
          <a:xfrm>
            <a:off x="214184" y="947350"/>
            <a:ext cx="8830962" cy="5132173"/>
          </a:xfrm>
        </p:spPr>
        <p:txBody>
          <a:bodyPr>
            <a:noAutofit/>
          </a:bodyPr>
          <a:lstStyle/>
          <a:p>
            <a:pPr marL="0" indent="0">
              <a:lnSpc>
                <a:spcPct val="200000"/>
              </a:lnSpc>
              <a:buNone/>
            </a:pPr>
            <a:r>
              <a:rPr lang="en-CA" sz="1100" dirty="0"/>
              <a:t>Ahmed, N., &amp; Umair, M. (2024). Churn prediction using machine learning: A coupon optimization technique. In World Journal of Advanced Engineering Technology and Sciences (Vols. 12–12, Issue 02, pp. 332–354) [Journal-article]. https://wjaets.com/sites/default/files/WJAETS-2024-0310.pdf </a:t>
            </a:r>
          </a:p>
          <a:p>
            <a:pPr marL="0" indent="0">
              <a:lnSpc>
                <a:spcPct val="200000"/>
              </a:lnSpc>
              <a:buNone/>
            </a:pPr>
            <a:r>
              <a:rPr lang="en-CA" sz="1100" dirty="0"/>
              <a:t>Atiq, R., Fariha, F., Mahmud, M., </a:t>
            </a:r>
            <a:r>
              <a:rPr lang="en-CA" sz="1100" dirty="0" err="1"/>
              <a:t>Yeamin</a:t>
            </a:r>
            <a:r>
              <a:rPr lang="en-CA" sz="1100" dirty="0"/>
              <a:t>, S. S., </a:t>
            </a:r>
            <a:r>
              <a:rPr lang="en-CA" sz="1100" dirty="0" err="1"/>
              <a:t>Rushee</a:t>
            </a:r>
            <a:r>
              <a:rPr lang="en-CA" sz="1100" dirty="0"/>
              <a:t>, K. I., &amp; Rahim, S. (2022, October 8). A comparison of missing value imputation techniques on coupon acceptance prediction. MECS </a:t>
            </a:r>
            <a:r>
              <a:rPr lang="en-CA" sz="1100" dirty="0" err="1"/>
              <a:t>PRess</a:t>
            </a:r>
            <a:r>
              <a:rPr lang="en-CA" sz="1100" dirty="0"/>
              <a:t>. https://www.mecs-press.org/ijitcs/ijitcs-v14-n5/IJITCS-V14-N5-2.pdf </a:t>
            </a:r>
          </a:p>
          <a:p>
            <a:pPr marL="0" indent="0">
              <a:lnSpc>
                <a:spcPct val="200000"/>
              </a:lnSpc>
              <a:buNone/>
            </a:pPr>
            <a:r>
              <a:rPr lang="en-CA" sz="1100" dirty="0" err="1"/>
              <a:t>Babaoglu</a:t>
            </a:r>
            <a:r>
              <a:rPr lang="en-CA" sz="1100" dirty="0"/>
              <a:t> C. (n.d.). CMTH 642 – Data Analytics: Advanced Methods course [PowerPoint slide printouts] </a:t>
            </a:r>
          </a:p>
          <a:p>
            <a:pPr marL="0" indent="0">
              <a:lnSpc>
                <a:spcPct val="200000"/>
              </a:lnSpc>
              <a:buNone/>
            </a:pPr>
            <a:r>
              <a:rPr lang="en-CA" sz="1100" dirty="0" err="1"/>
              <a:t>Babaoglu</a:t>
            </a:r>
            <a:r>
              <a:rPr lang="en-CA" sz="1100" dirty="0"/>
              <a:t> C. (2018, January 6). How to conduct data analysis process Systematically [Video]. YouTube. https://www.youtube.com/watch?v=NMffLbFql5k </a:t>
            </a:r>
          </a:p>
          <a:p>
            <a:pPr marL="0" indent="0">
              <a:lnSpc>
                <a:spcPct val="200000"/>
              </a:lnSpc>
              <a:buNone/>
            </a:pPr>
            <a:r>
              <a:rPr lang="en-CA" sz="1100" dirty="0" err="1"/>
              <a:t>Inyama</a:t>
            </a:r>
            <a:r>
              <a:rPr lang="en-CA" sz="1100" dirty="0"/>
              <a:t> C. (2023). In-Vehicle-Coupon-Recommendations/</a:t>
            </a:r>
            <a:r>
              <a:rPr lang="en-CA" sz="1100" dirty="0" err="1"/>
              <a:t>coupon_Project</a:t>
            </a:r>
            <a:r>
              <a:rPr lang="en-CA" sz="1100" dirty="0"/>
              <a:t> (2).</a:t>
            </a:r>
            <a:r>
              <a:rPr lang="en-CA" sz="1100" dirty="0" err="1"/>
              <a:t>ipynb</a:t>
            </a:r>
            <a:r>
              <a:rPr lang="en-CA" sz="1100" dirty="0"/>
              <a:t> at main · </a:t>
            </a:r>
            <a:r>
              <a:rPr lang="en-CA" sz="1100" dirty="0" err="1"/>
              <a:t>chrisinyama</a:t>
            </a:r>
            <a:r>
              <a:rPr lang="en-CA" sz="1100" dirty="0"/>
              <a:t>/In-Vehicle-Coupon-Recommendations. GitHub. https://github.com/chrisinyama/In Vehicle-Coupon-Recommendations/blob/main/coupon_Project%20(2).</a:t>
            </a:r>
            <a:r>
              <a:rPr lang="en-CA" sz="1100" dirty="0" err="1"/>
              <a:t>ipynb</a:t>
            </a:r>
            <a:endParaRPr lang="en-CA" sz="1100" dirty="0"/>
          </a:p>
          <a:p>
            <a:pPr marL="0" indent="0">
              <a:lnSpc>
                <a:spcPct val="200000"/>
              </a:lnSpc>
              <a:buNone/>
            </a:pPr>
            <a:r>
              <a:rPr lang="en-CA" sz="1100" dirty="0" err="1"/>
              <a:t>Depari</a:t>
            </a:r>
            <a:r>
              <a:rPr lang="en-CA" sz="1100" dirty="0"/>
              <a:t>, G. S., Shu, E., </a:t>
            </a:r>
            <a:r>
              <a:rPr lang="en-CA" sz="1100" dirty="0" err="1"/>
              <a:t>Fachriza</a:t>
            </a:r>
            <a:r>
              <a:rPr lang="en-CA" sz="1100" dirty="0"/>
              <a:t>, C. A., Chow, J., Wijaya, J., &amp; Winata, R. (2022). Customer’s responses towards in-vehicle coupon recommendation an implementation of business analytics concept. </a:t>
            </a:r>
            <a:r>
              <a:rPr lang="en-CA" sz="1100" dirty="0" err="1"/>
              <a:t>Jurnal</a:t>
            </a:r>
            <a:r>
              <a:rPr lang="en-CA" sz="1100" dirty="0"/>
              <a:t> Ekonomi (Vol. 11, Issue 02) [Journal-article] https://download.garuda.kemdikbud.go.id/article.php?article=2994923&amp;val=22616&amp;title=CUST OMER%27S%20RESPONSES%20TOWARDS%20IN Page 43 VEHICLE%20COUPON%20RECOMMENDATION%20AN%20IMPLEMENTATION%20OF %20BUSINESS%20ANALYTICS%20CONCEPT  </a:t>
            </a:r>
          </a:p>
        </p:txBody>
      </p:sp>
      <p:sp>
        <p:nvSpPr>
          <p:cNvPr id="4" name="Slide Number Placeholder 3">
            <a:extLst>
              <a:ext uri="{FF2B5EF4-FFF2-40B4-BE49-F238E27FC236}">
                <a16:creationId xmlns:a16="http://schemas.microsoft.com/office/drawing/2014/main" id="{268EA3BD-3ECD-D0FB-CAB8-447CA86564D0}"/>
              </a:ext>
            </a:extLst>
          </p:cNvPr>
          <p:cNvSpPr>
            <a:spLocks noGrp="1"/>
          </p:cNvSpPr>
          <p:nvPr>
            <p:ph type="sldNum" sz="quarter" idx="4"/>
          </p:nvPr>
        </p:nvSpPr>
        <p:spPr/>
        <p:txBody>
          <a:bodyPr/>
          <a:lstStyle/>
          <a:p>
            <a:fld id="{E1497D35-93D5-5047-9160-8F9C97C9D015}" type="slidenum">
              <a:rPr lang="en-US" smtClean="0"/>
              <a:pPr/>
              <a:t>17</a:t>
            </a:fld>
            <a:endParaRPr lang="en-US" dirty="0"/>
          </a:p>
        </p:txBody>
      </p:sp>
      <p:pic>
        <p:nvPicPr>
          <p:cNvPr id="6" name="Graphic 5">
            <a:extLst>
              <a:ext uri="{FF2B5EF4-FFF2-40B4-BE49-F238E27FC236}">
                <a16:creationId xmlns:a16="http://schemas.microsoft.com/office/drawing/2014/main" id="{F688CC23-9A08-CAD7-C3CD-86C805835B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0784" y="5890141"/>
            <a:ext cx="1356211" cy="738099"/>
          </a:xfrm>
          <a:prstGeom prst="rect">
            <a:avLst/>
          </a:prstGeom>
        </p:spPr>
      </p:pic>
    </p:spTree>
    <p:extLst>
      <p:ext uri="{BB962C8B-B14F-4D97-AF65-F5344CB8AC3E}">
        <p14:creationId xmlns:p14="http://schemas.microsoft.com/office/powerpoint/2010/main" val="353867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0E45-4EA0-BA65-7B24-03873FE23852}"/>
              </a:ext>
            </a:extLst>
          </p:cNvPr>
          <p:cNvSpPr>
            <a:spLocks noGrp="1"/>
          </p:cNvSpPr>
          <p:nvPr>
            <p:ph type="title"/>
          </p:nvPr>
        </p:nvSpPr>
        <p:spPr>
          <a:xfrm>
            <a:off x="365568" y="98855"/>
            <a:ext cx="8444818" cy="533856"/>
          </a:xfrm>
        </p:spPr>
        <p:txBody>
          <a:bodyPr/>
          <a:lstStyle/>
          <a:p>
            <a:r>
              <a:rPr lang="en-CA" dirty="0"/>
              <a:t>References contd.</a:t>
            </a:r>
          </a:p>
        </p:txBody>
      </p:sp>
      <p:sp>
        <p:nvSpPr>
          <p:cNvPr id="3" name="Content Placeholder 2">
            <a:extLst>
              <a:ext uri="{FF2B5EF4-FFF2-40B4-BE49-F238E27FC236}">
                <a16:creationId xmlns:a16="http://schemas.microsoft.com/office/drawing/2014/main" id="{08700553-A57C-7A22-848E-5839072D0748}"/>
              </a:ext>
            </a:extLst>
          </p:cNvPr>
          <p:cNvSpPr>
            <a:spLocks noGrp="1"/>
          </p:cNvSpPr>
          <p:nvPr>
            <p:ph idx="1"/>
          </p:nvPr>
        </p:nvSpPr>
        <p:spPr>
          <a:xfrm>
            <a:off x="365568" y="568411"/>
            <a:ext cx="8444818" cy="5321643"/>
          </a:xfrm>
        </p:spPr>
        <p:txBody>
          <a:bodyPr>
            <a:normAutofit fontScale="32500" lnSpcReduction="20000"/>
          </a:bodyPr>
          <a:lstStyle/>
          <a:p>
            <a:pPr marL="0" indent="0">
              <a:lnSpc>
                <a:spcPct val="200000"/>
              </a:lnSpc>
              <a:buNone/>
            </a:pPr>
            <a:r>
              <a:rPr lang="en-CA" sz="3700" dirty="0" err="1"/>
              <a:t>Niralidedaniya</a:t>
            </a:r>
            <a:r>
              <a:rPr lang="en-CA" sz="3700" dirty="0"/>
              <a:t>. (2023, January 19). In Vehicle Coupon Recommendation — a Machine learning classification case study. Medium. https://medium.com/@niralidedaniya/in-vehicle-coupon recommendation-a-machine-learning-classification-case-study-df67e7835703 </a:t>
            </a:r>
          </a:p>
          <a:p>
            <a:pPr marL="0" indent="0">
              <a:lnSpc>
                <a:spcPct val="200000"/>
              </a:lnSpc>
              <a:buNone/>
            </a:pPr>
            <a:r>
              <a:rPr lang="en-CA" sz="3700" dirty="0"/>
              <a:t>Patil, Y., Pawar, O., &amp; Ingle, D. R. (2019). Coupon Purchase Prediction using Machine Learning. In IJSRD - International Journal for Scientific Research &amp; Development (Vol. 7, Issue 02) [Journal-article]. https://ijsrd.com/articles/IJSRDV7I21146.pdf </a:t>
            </a:r>
          </a:p>
          <a:p>
            <a:pPr marL="0" indent="0">
              <a:lnSpc>
                <a:spcPct val="200000"/>
              </a:lnSpc>
              <a:buNone/>
            </a:pPr>
            <a:r>
              <a:rPr lang="en-CA" sz="3700" dirty="0"/>
              <a:t>Supervised learning. (n.d.). Scikit-learn. https://scikit-learn.org/stable/supervised_learning.html </a:t>
            </a:r>
          </a:p>
          <a:p>
            <a:pPr marL="0" indent="0">
              <a:lnSpc>
                <a:spcPct val="200000"/>
              </a:lnSpc>
              <a:buNone/>
            </a:pPr>
            <a:r>
              <a:rPr lang="en-CA" sz="3700" dirty="0"/>
              <a:t>UCI Machine Learning Repository. (2020). https://archive.ics.uci.edu/dataset/603/in+vehicle+coupon+recommendation </a:t>
            </a:r>
          </a:p>
          <a:p>
            <a:pPr marL="0" indent="0">
              <a:lnSpc>
                <a:spcPct val="200000"/>
              </a:lnSpc>
              <a:buNone/>
            </a:pPr>
            <a:r>
              <a:rPr lang="en-CA" sz="3700" dirty="0"/>
              <a:t>Wang, T., Rudin, C., Doshi-Velez, F., Liu, Y., </a:t>
            </a:r>
            <a:r>
              <a:rPr lang="en-CA" sz="3700" dirty="0" err="1"/>
              <a:t>Klampfl</a:t>
            </a:r>
            <a:r>
              <a:rPr lang="en-CA" sz="3700" dirty="0"/>
              <a:t>, E., &amp; MacNeille, P. (2017). A Bayesian framework for learning rule sets for interpretable classification. In Maya Gupta (Ed.), Journal of Machine Learning Research (Vols. 1–37) [Journal-article]. https://jmlr.csail.mit.edu/papers/volume18/16-003/16-003.pdf </a:t>
            </a:r>
          </a:p>
          <a:p>
            <a:pPr marL="0" indent="0">
              <a:lnSpc>
                <a:spcPct val="200000"/>
              </a:lnSpc>
              <a:buNone/>
            </a:pPr>
            <a:r>
              <a:rPr lang="en-US" sz="3700" b="0" i="1" dirty="0">
                <a:solidFill>
                  <a:srgbClr val="05103E"/>
                </a:solidFill>
                <a:effectLst/>
              </a:rPr>
              <a:t>How to run Machine Learning algorithms in GPU</a:t>
            </a:r>
            <a:r>
              <a:rPr lang="en-US" sz="3700" b="0" i="0" dirty="0">
                <a:solidFill>
                  <a:srgbClr val="05103E"/>
                </a:solidFill>
                <a:effectLst/>
              </a:rPr>
              <a:t>. (n.d.). Stack Overflow. https://stackoverflow.com/questions/72985935/how-to-run-machine-learning-algorithms-in-gpu</a:t>
            </a:r>
            <a:endParaRPr lang="en-CA" sz="3700" dirty="0"/>
          </a:p>
          <a:p>
            <a:endParaRPr lang="en-CA" dirty="0"/>
          </a:p>
        </p:txBody>
      </p:sp>
      <p:sp>
        <p:nvSpPr>
          <p:cNvPr id="4" name="Slide Number Placeholder 3">
            <a:extLst>
              <a:ext uri="{FF2B5EF4-FFF2-40B4-BE49-F238E27FC236}">
                <a16:creationId xmlns:a16="http://schemas.microsoft.com/office/drawing/2014/main" id="{EA229062-D0A1-6DC5-6085-5FEAD3CC8068}"/>
              </a:ext>
            </a:extLst>
          </p:cNvPr>
          <p:cNvSpPr>
            <a:spLocks noGrp="1"/>
          </p:cNvSpPr>
          <p:nvPr>
            <p:ph type="sldNum" sz="quarter" idx="4"/>
          </p:nvPr>
        </p:nvSpPr>
        <p:spPr/>
        <p:txBody>
          <a:bodyPr/>
          <a:lstStyle/>
          <a:p>
            <a:fld id="{E1497D35-93D5-5047-9160-8F9C97C9D015}" type="slidenum">
              <a:rPr lang="en-US" smtClean="0"/>
              <a:pPr/>
              <a:t>18</a:t>
            </a:fld>
            <a:endParaRPr lang="en-US" dirty="0"/>
          </a:p>
        </p:txBody>
      </p:sp>
      <p:pic>
        <p:nvPicPr>
          <p:cNvPr id="6" name="Graphic 5">
            <a:extLst>
              <a:ext uri="{FF2B5EF4-FFF2-40B4-BE49-F238E27FC236}">
                <a16:creationId xmlns:a16="http://schemas.microsoft.com/office/drawing/2014/main" id="{E342FF92-738F-EEF7-3569-B94D1643C0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3615" y="5690431"/>
            <a:ext cx="1692894" cy="921334"/>
          </a:xfrm>
          <a:prstGeom prst="rect">
            <a:avLst/>
          </a:prstGeom>
        </p:spPr>
      </p:pic>
    </p:spTree>
    <p:extLst>
      <p:ext uri="{BB962C8B-B14F-4D97-AF65-F5344CB8AC3E}">
        <p14:creationId xmlns:p14="http://schemas.microsoft.com/office/powerpoint/2010/main" val="3686001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73264" y="1214806"/>
            <a:ext cx="6084055" cy="1587867"/>
          </a:xfrm>
        </p:spPr>
        <p:txBody>
          <a:bodyPr/>
          <a:lstStyle/>
          <a:p>
            <a:r>
              <a:rPr lang="en-US" dirty="0"/>
              <a:t>Thank you. Questions are welcome</a:t>
            </a:r>
          </a:p>
        </p:txBody>
      </p:sp>
      <p:sp>
        <p:nvSpPr>
          <p:cNvPr id="4" name="Slide Number Placeholder 3">
            <a:extLst>
              <a:ext uri="{FF2B5EF4-FFF2-40B4-BE49-F238E27FC236}">
                <a16:creationId xmlns:a16="http://schemas.microsoft.com/office/drawing/2014/main" id="{6CDE1232-101C-4DBA-B93D-B348AB28044B}"/>
              </a:ext>
            </a:extLst>
          </p:cNvPr>
          <p:cNvSpPr>
            <a:spLocks noGrp="1"/>
          </p:cNvSpPr>
          <p:nvPr>
            <p:ph type="sldNum" sz="quarter" idx="4"/>
          </p:nvPr>
        </p:nvSpPr>
        <p:spPr/>
        <p:txBody>
          <a:bodyPr/>
          <a:lstStyle/>
          <a:p>
            <a:fld id="{E9E0D846-2D6A-8643-B2BF-83884A821236}" type="slidenum">
              <a:rPr lang="en-US" smtClean="0"/>
              <a:pPr/>
              <a:t>19</a:t>
            </a:fld>
            <a:endParaRPr lang="en-US" dirty="0"/>
          </a:p>
        </p:txBody>
      </p:sp>
      <p:pic>
        <p:nvPicPr>
          <p:cNvPr id="6" name="Graphic 5">
            <a:extLst>
              <a:ext uri="{FF2B5EF4-FFF2-40B4-BE49-F238E27FC236}">
                <a16:creationId xmlns:a16="http://schemas.microsoft.com/office/drawing/2014/main" id="{6A384C3C-0AE1-984E-4774-2B34AFCC24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824" y="5470567"/>
            <a:ext cx="2053997" cy="1117859"/>
          </a:xfrm>
          <a:prstGeom prst="rect">
            <a:avLst/>
          </a:prstGeom>
        </p:spPr>
      </p:pic>
    </p:spTree>
    <p:extLst>
      <p:ext uri="{BB962C8B-B14F-4D97-AF65-F5344CB8AC3E}">
        <p14:creationId xmlns:p14="http://schemas.microsoft.com/office/powerpoint/2010/main" val="506461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14276-1669-977A-E7E6-4EA9AFE960E1}"/>
              </a:ext>
            </a:extLst>
          </p:cNvPr>
          <p:cNvSpPr>
            <a:spLocks noGrp="1"/>
          </p:cNvSpPr>
          <p:nvPr>
            <p:ph type="title"/>
          </p:nvPr>
        </p:nvSpPr>
        <p:spPr>
          <a:xfrm>
            <a:off x="295565" y="337608"/>
            <a:ext cx="8444818" cy="502651"/>
          </a:xfrm>
        </p:spPr>
        <p:txBody>
          <a:bodyPr/>
          <a:lstStyle/>
          <a:p>
            <a:r>
              <a:rPr lang="en-CA" dirty="0"/>
              <a:t>Introduction</a:t>
            </a:r>
          </a:p>
        </p:txBody>
      </p:sp>
      <p:pic>
        <p:nvPicPr>
          <p:cNvPr id="6" name="Content Placeholder 5">
            <a:extLst>
              <a:ext uri="{FF2B5EF4-FFF2-40B4-BE49-F238E27FC236}">
                <a16:creationId xmlns:a16="http://schemas.microsoft.com/office/drawing/2014/main" id="{C7CB96CC-4F75-EEF4-7347-31C9CB1D4FC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40785" y="5651157"/>
            <a:ext cx="1706249" cy="928602"/>
          </a:xfrm>
        </p:spPr>
      </p:pic>
      <p:sp>
        <p:nvSpPr>
          <p:cNvPr id="4" name="Slide Number Placeholder 3">
            <a:extLst>
              <a:ext uri="{FF2B5EF4-FFF2-40B4-BE49-F238E27FC236}">
                <a16:creationId xmlns:a16="http://schemas.microsoft.com/office/drawing/2014/main" id="{8F0076D6-E1EB-8D4C-265E-7E992A3B383E}"/>
              </a:ext>
            </a:extLst>
          </p:cNvPr>
          <p:cNvSpPr>
            <a:spLocks noGrp="1"/>
          </p:cNvSpPr>
          <p:nvPr>
            <p:ph type="sldNum" sz="quarter" idx="4"/>
          </p:nvPr>
        </p:nvSpPr>
        <p:spPr/>
        <p:txBody>
          <a:bodyPr/>
          <a:lstStyle/>
          <a:p>
            <a:fld id="{E1497D35-93D5-5047-9160-8F9C97C9D015}" type="slidenum">
              <a:rPr lang="en-US" smtClean="0"/>
              <a:pPr/>
              <a:t>2</a:t>
            </a:fld>
            <a:endParaRPr lang="en-US" dirty="0"/>
          </a:p>
        </p:txBody>
      </p:sp>
      <p:sp>
        <p:nvSpPr>
          <p:cNvPr id="8" name="TextBox 7">
            <a:extLst>
              <a:ext uri="{FF2B5EF4-FFF2-40B4-BE49-F238E27FC236}">
                <a16:creationId xmlns:a16="http://schemas.microsoft.com/office/drawing/2014/main" id="{58DD3115-3744-F1FE-B4ED-76FEBACDA7F0}"/>
              </a:ext>
            </a:extLst>
          </p:cNvPr>
          <p:cNvSpPr txBox="1"/>
          <p:nvPr/>
        </p:nvSpPr>
        <p:spPr>
          <a:xfrm>
            <a:off x="340785" y="1120346"/>
            <a:ext cx="8094761" cy="2990691"/>
          </a:xfrm>
          <a:prstGeom prst="rect">
            <a:avLst/>
          </a:prstGeom>
          <a:noFill/>
        </p:spPr>
        <p:txBody>
          <a:bodyPr wrap="square" rtlCol="0">
            <a:spAutoFit/>
          </a:bodyPr>
          <a:lstStyle/>
          <a:p>
            <a:pPr>
              <a:lnSpc>
                <a:spcPct val="200000"/>
              </a:lnSpc>
            </a:pPr>
            <a:r>
              <a:rPr lang="en-US" sz="1200" dirty="0"/>
              <a:t>Coupons are a great way for customers to save money on their purchases and feel special that they are getting a discount. Businesses can attract customers with coupons. If businesses can find the right customers who will use their coupons, then it will help businesses survive and grow. Businesses can then retain existing customers and attract new customers. If businesses know beforehand as to which customers to target for their coupons, then it will save them both money and effort in marketing and sending coupons (Ahmed et al., 2024). </a:t>
            </a:r>
          </a:p>
          <a:p>
            <a:pPr>
              <a:lnSpc>
                <a:spcPct val="200000"/>
              </a:lnSpc>
            </a:pPr>
            <a:r>
              <a:rPr lang="en-US" sz="1200" dirty="0"/>
              <a:t>There exists a publicly available dataset called In-Vehicle Coupon Recommendation at UCI Machine Learning Repository from 2020 which describes different driving scenarios of multiple clients and whether the coupon is accepted (UCI Machine Learning Repository, 2020). </a:t>
            </a:r>
            <a:endParaRPr lang="en-CA" sz="1200" dirty="0"/>
          </a:p>
        </p:txBody>
      </p:sp>
    </p:spTree>
    <p:extLst>
      <p:ext uri="{BB962C8B-B14F-4D97-AF65-F5344CB8AC3E}">
        <p14:creationId xmlns:p14="http://schemas.microsoft.com/office/powerpoint/2010/main" val="3613496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4AB4A-FC5A-BCAC-5542-6F37C1B0A5B6}"/>
              </a:ext>
            </a:extLst>
          </p:cNvPr>
          <p:cNvSpPr>
            <a:spLocks noGrp="1"/>
          </p:cNvSpPr>
          <p:nvPr>
            <p:ph type="title"/>
          </p:nvPr>
        </p:nvSpPr>
        <p:spPr/>
        <p:txBody>
          <a:bodyPr/>
          <a:lstStyle/>
          <a:p>
            <a:r>
              <a:rPr lang="en-CA" dirty="0"/>
              <a:t>Objectives</a:t>
            </a:r>
          </a:p>
        </p:txBody>
      </p:sp>
      <p:sp>
        <p:nvSpPr>
          <p:cNvPr id="3" name="Content Placeholder 2">
            <a:extLst>
              <a:ext uri="{FF2B5EF4-FFF2-40B4-BE49-F238E27FC236}">
                <a16:creationId xmlns:a16="http://schemas.microsoft.com/office/drawing/2014/main" id="{5BC6A0B1-CD38-3FC6-A6BB-E9567A89B29D}"/>
              </a:ext>
            </a:extLst>
          </p:cNvPr>
          <p:cNvSpPr>
            <a:spLocks noGrp="1"/>
          </p:cNvSpPr>
          <p:nvPr>
            <p:ph idx="1"/>
          </p:nvPr>
        </p:nvSpPr>
        <p:spPr>
          <a:xfrm>
            <a:off x="365568" y="963828"/>
            <a:ext cx="8444818" cy="4720996"/>
          </a:xfrm>
        </p:spPr>
        <p:txBody>
          <a:bodyPr>
            <a:normAutofit/>
          </a:bodyPr>
          <a:lstStyle/>
          <a:p>
            <a:pPr>
              <a:lnSpc>
                <a:spcPct val="200000"/>
              </a:lnSpc>
            </a:pPr>
            <a:r>
              <a:rPr lang="en-US" sz="1200" dirty="0"/>
              <a:t>Find the best predictive classification algorithm for the In-Vehicle Coupon Recommendation dataset (2020) after evaluation of various supervised learning classification algorithms introduced to us in CMTH 642 – Data Analytics: Advanced Methods like Random Forest, Decision Tree, Logistic Regression, Naïve Bayes, k Nearest </a:t>
            </a:r>
            <a:r>
              <a:rPr lang="en-US" sz="1200" dirty="0" err="1"/>
              <a:t>Neighbours</a:t>
            </a:r>
            <a:r>
              <a:rPr lang="en-US" sz="1200" dirty="0"/>
              <a:t> (k-NN) on the dataset. </a:t>
            </a:r>
          </a:p>
          <a:p>
            <a:pPr>
              <a:lnSpc>
                <a:spcPct val="200000"/>
              </a:lnSpc>
            </a:pPr>
            <a:r>
              <a:rPr lang="en-US" sz="1200" dirty="0"/>
              <a:t>Using a correlation matrix find out which attributes are highly correlated to the target of the customer accepting or rejecting a coupon. A visual of a correlation matrix will be very effective. Since most of the features are categorical, the discreet values will be converted to corresponding numerical values using encoding. </a:t>
            </a:r>
          </a:p>
          <a:p>
            <a:pPr>
              <a:lnSpc>
                <a:spcPct val="200000"/>
              </a:lnSpc>
            </a:pPr>
            <a:r>
              <a:rPr lang="en-US" sz="1200" dirty="0"/>
              <a:t>Find whether we can attain a dataset with fewer dimensions using these 3 methods: Stepwise Regression, Forward Feature Selection and Backward Feature Elimination methods learnt by us in CMTH 642 – Data Analytics: Advanced Methods. This will help eliminate some noise. Dimensionality reduction is the major contribution of this project to this dataset. </a:t>
            </a:r>
          </a:p>
          <a:p>
            <a:pPr>
              <a:lnSpc>
                <a:spcPct val="200000"/>
              </a:lnSpc>
            </a:pPr>
            <a:r>
              <a:rPr lang="en-US" sz="1200" dirty="0"/>
              <a:t>Find the limitations of this dataset. </a:t>
            </a:r>
            <a:endParaRPr lang="en-CA" sz="1200" dirty="0"/>
          </a:p>
        </p:txBody>
      </p:sp>
      <p:sp>
        <p:nvSpPr>
          <p:cNvPr id="4" name="Slide Number Placeholder 3">
            <a:extLst>
              <a:ext uri="{FF2B5EF4-FFF2-40B4-BE49-F238E27FC236}">
                <a16:creationId xmlns:a16="http://schemas.microsoft.com/office/drawing/2014/main" id="{A9CEC9CF-9316-B596-D73A-076F3CFA5ABF}"/>
              </a:ext>
            </a:extLst>
          </p:cNvPr>
          <p:cNvSpPr>
            <a:spLocks noGrp="1"/>
          </p:cNvSpPr>
          <p:nvPr>
            <p:ph type="sldNum" sz="quarter" idx="4"/>
          </p:nvPr>
        </p:nvSpPr>
        <p:spPr/>
        <p:txBody>
          <a:bodyPr/>
          <a:lstStyle/>
          <a:p>
            <a:fld id="{E1497D35-93D5-5047-9160-8F9C97C9D015}" type="slidenum">
              <a:rPr lang="en-US" smtClean="0"/>
              <a:pPr/>
              <a:t>3</a:t>
            </a:fld>
            <a:endParaRPr lang="en-US" dirty="0"/>
          </a:p>
        </p:txBody>
      </p:sp>
      <p:pic>
        <p:nvPicPr>
          <p:cNvPr id="7" name="Content Placeholder 5">
            <a:extLst>
              <a:ext uri="{FF2B5EF4-FFF2-40B4-BE49-F238E27FC236}">
                <a16:creationId xmlns:a16="http://schemas.microsoft.com/office/drawing/2014/main" id="{6DB0FC75-4F1C-E7A4-37DA-117861C177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0785" y="5662328"/>
            <a:ext cx="1685723" cy="917431"/>
          </a:xfrm>
          <a:prstGeom prst="rect">
            <a:avLst/>
          </a:prstGeom>
        </p:spPr>
      </p:pic>
    </p:spTree>
    <p:extLst>
      <p:ext uri="{BB962C8B-B14F-4D97-AF65-F5344CB8AC3E}">
        <p14:creationId xmlns:p14="http://schemas.microsoft.com/office/powerpoint/2010/main" val="228372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2813D-27A8-1609-61B1-CCED7ED1FA45}"/>
              </a:ext>
            </a:extLst>
          </p:cNvPr>
          <p:cNvSpPr>
            <a:spLocks noGrp="1"/>
          </p:cNvSpPr>
          <p:nvPr>
            <p:ph type="title"/>
          </p:nvPr>
        </p:nvSpPr>
        <p:spPr>
          <a:xfrm>
            <a:off x="365568" y="392415"/>
            <a:ext cx="8444818" cy="609325"/>
          </a:xfrm>
        </p:spPr>
        <p:txBody>
          <a:bodyPr/>
          <a:lstStyle/>
          <a:p>
            <a:r>
              <a:rPr lang="en-CA" dirty="0"/>
              <a:t>Data Description and Data Preparation</a:t>
            </a:r>
          </a:p>
        </p:txBody>
      </p:sp>
      <p:sp>
        <p:nvSpPr>
          <p:cNvPr id="3" name="Content Placeholder 2">
            <a:extLst>
              <a:ext uri="{FF2B5EF4-FFF2-40B4-BE49-F238E27FC236}">
                <a16:creationId xmlns:a16="http://schemas.microsoft.com/office/drawing/2014/main" id="{93905E31-D846-2DE5-1F41-46151A605730}"/>
              </a:ext>
            </a:extLst>
          </p:cNvPr>
          <p:cNvSpPr>
            <a:spLocks noGrp="1"/>
          </p:cNvSpPr>
          <p:nvPr>
            <p:ph idx="1"/>
          </p:nvPr>
        </p:nvSpPr>
        <p:spPr>
          <a:xfrm>
            <a:off x="349591" y="807308"/>
            <a:ext cx="8444818" cy="4963233"/>
          </a:xfrm>
        </p:spPr>
        <p:txBody>
          <a:bodyPr/>
          <a:lstStyle/>
          <a:p>
            <a:pPr marL="0" indent="0">
              <a:buNone/>
            </a:pPr>
            <a:r>
              <a:rPr lang="en-CA" sz="1200" dirty="0"/>
              <a:t>Using Python to </a:t>
            </a:r>
            <a:r>
              <a:rPr lang="en-CA" sz="1200"/>
              <a:t>yield information </a:t>
            </a:r>
            <a:r>
              <a:rPr lang="en-CA" sz="1200" dirty="0"/>
              <a:t>on the data:</a:t>
            </a:r>
          </a:p>
          <a:p>
            <a:pPr marL="0" indent="0">
              <a:buNone/>
            </a:pPr>
            <a:endParaRPr lang="en-CA" sz="1200" dirty="0"/>
          </a:p>
        </p:txBody>
      </p:sp>
      <p:sp>
        <p:nvSpPr>
          <p:cNvPr id="4" name="Slide Number Placeholder 3">
            <a:extLst>
              <a:ext uri="{FF2B5EF4-FFF2-40B4-BE49-F238E27FC236}">
                <a16:creationId xmlns:a16="http://schemas.microsoft.com/office/drawing/2014/main" id="{656D89A2-535D-3994-6570-A1CAE542CC56}"/>
              </a:ext>
            </a:extLst>
          </p:cNvPr>
          <p:cNvSpPr>
            <a:spLocks noGrp="1"/>
          </p:cNvSpPr>
          <p:nvPr>
            <p:ph type="sldNum" sz="quarter" idx="4"/>
          </p:nvPr>
        </p:nvSpPr>
        <p:spPr/>
        <p:txBody>
          <a:bodyPr/>
          <a:lstStyle/>
          <a:p>
            <a:fld id="{E1497D35-93D5-5047-9160-8F9C97C9D015}" type="slidenum">
              <a:rPr lang="en-US" smtClean="0"/>
              <a:pPr/>
              <a:t>4</a:t>
            </a:fld>
            <a:endParaRPr lang="en-US" dirty="0"/>
          </a:p>
        </p:txBody>
      </p:sp>
      <p:pic>
        <p:nvPicPr>
          <p:cNvPr id="5" name="Picture 4">
            <a:extLst>
              <a:ext uri="{FF2B5EF4-FFF2-40B4-BE49-F238E27FC236}">
                <a16:creationId xmlns:a16="http://schemas.microsoft.com/office/drawing/2014/main" id="{733B981F-335D-FE62-4F06-4B1777B4B8FA}"/>
              </a:ext>
            </a:extLst>
          </p:cNvPr>
          <p:cNvPicPr>
            <a:picLocks noChangeAspect="1"/>
          </p:cNvPicPr>
          <p:nvPr/>
        </p:nvPicPr>
        <p:blipFill>
          <a:blip r:embed="rId2"/>
          <a:stretch>
            <a:fillRect/>
          </a:stretch>
        </p:blipFill>
        <p:spPr>
          <a:xfrm>
            <a:off x="2052449" y="1087459"/>
            <a:ext cx="4158882" cy="5206689"/>
          </a:xfrm>
          <a:prstGeom prst="rect">
            <a:avLst/>
          </a:prstGeom>
        </p:spPr>
      </p:pic>
      <p:pic>
        <p:nvPicPr>
          <p:cNvPr id="7" name="Graphic 6">
            <a:extLst>
              <a:ext uri="{FF2B5EF4-FFF2-40B4-BE49-F238E27FC236}">
                <a16:creationId xmlns:a16="http://schemas.microsoft.com/office/drawing/2014/main" id="{9F2CE8A1-D2B7-FF59-761A-085FE23B2E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569" y="5848865"/>
            <a:ext cx="1233890" cy="671527"/>
          </a:xfrm>
          <a:prstGeom prst="rect">
            <a:avLst/>
          </a:prstGeom>
        </p:spPr>
      </p:pic>
    </p:spTree>
    <p:extLst>
      <p:ext uri="{BB962C8B-B14F-4D97-AF65-F5344CB8AC3E}">
        <p14:creationId xmlns:p14="http://schemas.microsoft.com/office/powerpoint/2010/main" val="451605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9401-214D-B09B-5ED9-9548B881330E}"/>
              </a:ext>
            </a:extLst>
          </p:cNvPr>
          <p:cNvSpPr>
            <a:spLocks noGrp="1"/>
          </p:cNvSpPr>
          <p:nvPr>
            <p:ph type="title"/>
          </p:nvPr>
        </p:nvSpPr>
        <p:spPr/>
        <p:txBody>
          <a:bodyPr/>
          <a:lstStyle/>
          <a:p>
            <a:r>
              <a:rPr lang="en-CA" dirty="0"/>
              <a:t>Data Description and Data Preparation contd.</a:t>
            </a:r>
          </a:p>
        </p:txBody>
      </p:sp>
      <p:sp>
        <p:nvSpPr>
          <p:cNvPr id="3" name="Content Placeholder 2">
            <a:extLst>
              <a:ext uri="{FF2B5EF4-FFF2-40B4-BE49-F238E27FC236}">
                <a16:creationId xmlns:a16="http://schemas.microsoft.com/office/drawing/2014/main" id="{CE67AE98-3CEB-F425-B41F-6DE044D82053}"/>
              </a:ext>
            </a:extLst>
          </p:cNvPr>
          <p:cNvSpPr>
            <a:spLocks noGrp="1"/>
          </p:cNvSpPr>
          <p:nvPr>
            <p:ph idx="1"/>
          </p:nvPr>
        </p:nvSpPr>
        <p:spPr>
          <a:xfrm>
            <a:off x="365568" y="963828"/>
            <a:ext cx="8444818" cy="4720996"/>
          </a:xfrm>
        </p:spPr>
        <p:txBody>
          <a:bodyPr/>
          <a:lstStyle/>
          <a:p>
            <a:pPr marL="0" indent="0">
              <a:buNone/>
            </a:pPr>
            <a:r>
              <a:rPr lang="en-CA" sz="1200" dirty="0"/>
              <a:t>Distribution of target class found using Python:</a:t>
            </a:r>
          </a:p>
          <a:p>
            <a:pPr marL="0" indent="0">
              <a:buNone/>
            </a:pPr>
            <a:endParaRPr lang="en-CA" dirty="0"/>
          </a:p>
        </p:txBody>
      </p:sp>
      <p:sp>
        <p:nvSpPr>
          <p:cNvPr id="4" name="Slide Number Placeholder 3">
            <a:extLst>
              <a:ext uri="{FF2B5EF4-FFF2-40B4-BE49-F238E27FC236}">
                <a16:creationId xmlns:a16="http://schemas.microsoft.com/office/drawing/2014/main" id="{CA0911D8-5DEE-8D48-6CCF-16C3FEB691BB}"/>
              </a:ext>
            </a:extLst>
          </p:cNvPr>
          <p:cNvSpPr>
            <a:spLocks noGrp="1"/>
          </p:cNvSpPr>
          <p:nvPr>
            <p:ph type="sldNum" sz="quarter" idx="4"/>
          </p:nvPr>
        </p:nvSpPr>
        <p:spPr/>
        <p:txBody>
          <a:bodyPr/>
          <a:lstStyle/>
          <a:p>
            <a:fld id="{E1497D35-93D5-5047-9160-8F9C97C9D015}" type="slidenum">
              <a:rPr lang="en-US" smtClean="0"/>
              <a:pPr/>
              <a:t>5</a:t>
            </a:fld>
            <a:endParaRPr lang="en-US" dirty="0"/>
          </a:p>
        </p:txBody>
      </p:sp>
      <p:pic>
        <p:nvPicPr>
          <p:cNvPr id="5" name="Picture 4">
            <a:extLst>
              <a:ext uri="{FF2B5EF4-FFF2-40B4-BE49-F238E27FC236}">
                <a16:creationId xmlns:a16="http://schemas.microsoft.com/office/drawing/2014/main" id="{712DFC6D-413B-C3AF-ABEB-F281A06E73AC}"/>
              </a:ext>
            </a:extLst>
          </p:cNvPr>
          <p:cNvPicPr>
            <a:picLocks noChangeAspect="1"/>
          </p:cNvPicPr>
          <p:nvPr/>
        </p:nvPicPr>
        <p:blipFill>
          <a:blip r:embed="rId2"/>
          <a:stretch>
            <a:fillRect/>
          </a:stretch>
        </p:blipFill>
        <p:spPr>
          <a:xfrm>
            <a:off x="365568" y="1211207"/>
            <a:ext cx="3143250" cy="676275"/>
          </a:xfrm>
          <a:prstGeom prst="rect">
            <a:avLst/>
          </a:prstGeom>
        </p:spPr>
      </p:pic>
      <p:sp>
        <p:nvSpPr>
          <p:cNvPr id="6" name="Rectangle 2">
            <a:extLst>
              <a:ext uri="{FF2B5EF4-FFF2-40B4-BE49-F238E27FC236}">
                <a16:creationId xmlns:a16="http://schemas.microsoft.com/office/drawing/2014/main" id="{E04A7955-9367-1BFA-F0C9-6A95D924596F}"/>
              </a:ext>
            </a:extLst>
          </p:cNvPr>
          <p:cNvSpPr>
            <a:spLocks noChangeArrowheads="1"/>
          </p:cNvSpPr>
          <p:nvPr/>
        </p:nvSpPr>
        <p:spPr bwMode="auto">
          <a:xfrm>
            <a:off x="3905803" y="0"/>
            <a:ext cx="7022578"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Missing values</a:t>
            </a:r>
            <a:endParaRPr kumimoji="0" lang="en-CA"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en-US" sz="1800" b="0" i="0" u="none" strike="noStrike" cap="none" normalizeH="0" baseline="0">
              <a:ln>
                <a:noFill/>
              </a:ln>
              <a:solidFill>
                <a:schemeClr val="tx1"/>
              </a:solidFill>
              <a:effectLst/>
              <a:latin typeface="Arial" panose="020B0604020202020204" pitchFamily="34" charset="0"/>
            </a:endParaRPr>
          </a:p>
        </p:txBody>
      </p:sp>
      <p:pic>
        <p:nvPicPr>
          <p:cNvPr id="1025" name="Picture 1">
            <a:extLst>
              <a:ext uri="{FF2B5EF4-FFF2-40B4-BE49-F238E27FC236}">
                <a16:creationId xmlns:a16="http://schemas.microsoft.com/office/drawing/2014/main" id="{F95C2D0F-B0F0-0323-E014-A6A842447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803" y="1714726"/>
            <a:ext cx="4636835" cy="45415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81AB751-74A7-9975-803F-26EE129379FE}"/>
              </a:ext>
            </a:extLst>
          </p:cNvPr>
          <p:cNvSpPr txBox="1"/>
          <p:nvPr/>
        </p:nvSpPr>
        <p:spPr>
          <a:xfrm>
            <a:off x="365568" y="2232453"/>
            <a:ext cx="3279657" cy="461665"/>
          </a:xfrm>
          <a:prstGeom prst="rect">
            <a:avLst/>
          </a:prstGeom>
          <a:noFill/>
        </p:spPr>
        <p:txBody>
          <a:bodyPr wrap="square" rtlCol="0">
            <a:spAutoFit/>
          </a:bodyPr>
          <a:lstStyle/>
          <a:p>
            <a:r>
              <a:rPr lang="en-CA" sz="1200" dirty="0"/>
              <a:t>Distribution of Missing values in the dataset found using Python:</a:t>
            </a:r>
          </a:p>
        </p:txBody>
      </p:sp>
      <p:pic>
        <p:nvPicPr>
          <p:cNvPr id="11" name="Graphic 10">
            <a:extLst>
              <a:ext uri="{FF2B5EF4-FFF2-40B4-BE49-F238E27FC236}">
                <a16:creationId xmlns:a16="http://schemas.microsoft.com/office/drawing/2014/main" id="{FBDF7A53-9631-26EB-B959-9CC2E5BE3C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3614" y="5807676"/>
            <a:ext cx="1480799" cy="805904"/>
          </a:xfrm>
          <a:prstGeom prst="rect">
            <a:avLst/>
          </a:prstGeom>
        </p:spPr>
      </p:pic>
    </p:spTree>
    <p:extLst>
      <p:ext uri="{BB962C8B-B14F-4D97-AF65-F5344CB8AC3E}">
        <p14:creationId xmlns:p14="http://schemas.microsoft.com/office/powerpoint/2010/main" val="3453824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5CC24-1BBD-6AC3-712F-00F0429176D1}"/>
              </a:ext>
            </a:extLst>
          </p:cNvPr>
          <p:cNvSpPr>
            <a:spLocks noGrp="1"/>
          </p:cNvSpPr>
          <p:nvPr>
            <p:ph type="title"/>
          </p:nvPr>
        </p:nvSpPr>
        <p:spPr>
          <a:xfrm>
            <a:off x="365568" y="392415"/>
            <a:ext cx="8444818" cy="609325"/>
          </a:xfrm>
        </p:spPr>
        <p:txBody>
          <a:bodyPr/>
          <a:lstStyle/>
          <a:p>
            <a:r>
              <a:rPr lang="en-CA" dirty="0"/>
              <a:t>Data Description and Data Preparation contd.</a:t>
            </a:r>
          </a:p>
        </p:txBody>
      </p:sp>
      <p:sp>
        <p:nvSpPr>
          <p:cNvPr id="3" name="Content Placeholder 2">
            <a:extLst>
              <a:ext uri="{FF2B5EF4-FFF2-40B4-BE49-F238E27FC236}">
                <a16:creationId xmlns:a16="http://schemas.microsoft.com/office/drawing/2014/main" id="{E444DF60-D779-6058-501C-E94F2DD997FC}"/>
              </a:ext>
            </a:extLst>
          </p:cNvPr>
          <p:cNvSpPr>
            <a:spLocks noGrp="1"/>
          </p:cNvSpPr>
          <p:nvPr>
            <p:ph idx="1"/>
          </p:nvPr>
        </p:nvSpPr>
        <p:spPr>
          <a:xfrm>
            <a:off x="365568" y="856736"/>
            <a:ext cx="8444818" cy="4828088"/>
          </a:xfrm>
        </p:spPr>
        <p:txBody>
          <a:bodyPr/>
          <a:lstStyle/>
          <a:p>
            <a:pPr>
              <a:lnSpc>
                <a:spcPct val="107000"/>
              </a:lnSpc>
              <a:spcAft>
                <a:spcPts val="800"/>
              </a:spcAft>
            </a:pPr>
            <a:r>
              <a:rPr lang="en-CA" sz="1200" kern="100" dirty="0">
                <a:effectLst/>
                <a:ea typeface="Aptos" panose="020B0004020202020204" pitchFamily="34" charset="0"/>
                <a:cs typeface="Times New Roman" panose="02020603050405020304" pitchFamily="18" charset="0"/>
              </a:rPr>
              <a:t>Dropped column Car as it has too many missing values</a:t>
            </a:r>
          </a:p>
          <a:p>
            <a:pPr>
              <a:lnSpc>
                <a:spcPct val="107000"/>
              </a:lnSpc>
              <a:spcAft>
                <a:spcPts val="800"/>
              </a:spcAft>
            </a:pPr>
            <a:r>
              <a:rPr lang="en-CA" sz="1200" kern="100" dirty="0">
                <a:effectLst/>
                <a:ea typeface="Aptos" panose="020B0004020202020204" pitchFamily="34" charset="0"/>
                <a:cs typeface="Times New Roman" panose="02020603050405020304" pitchFamily="18" charset="0"/>
              </a:rPr>
              <a:t>Used Python to generate box plots for numerical variables. Dropped column toCoupon_GEQ5min because there is no variability in its value</a:t>
            </a:r>
          </a:p>
          <a:p>
            <a:pPr>
              <a:lnSpc>
                <a:spcPct val="107000"/>
              </a:lnSpc>
              <a:spcAft>
                <a:spcPts val="800"/>
              </a:spcAft>
            </a:pP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CA" sz="1200"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CA" sz="1200"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CA" sz="1200" kern="100" dirty="0">
                <a:effectLst/>
                <a:ea typeface="Aptos" panose="020B0004020202020204" pitchFamily="34" charset="0"/>
                <a:cs typeface="Times New Roman" panose="02020603050405020304" pitchFamily="18" charset="0"/>
              </a:rPr>
              <a:t>Used Python to </a:t>
            </a:r>
            <a:r>
              <a:rPr lang="en-CA" sz="1200" kern="100" dirty="0">
                <a:ea typeface="Aptos" panose="020B0004020202020204" pitchFamily="34" charset="0"/>
                <a:cs typeface="Times New Roman" panose="02020603050405020304" pitchFamily="18" charset="0"/>
              </a:rPr>
              <a:t>observe the distribution of categorical variables. </a:t>
            </a:r>
            <a:r>
              <a:rPr lang="en-CA" sz="1200" kern="100" dirty="0">
                <a:effectLst/>
                <a:ea typeface="Aptos" panose="020B0004020202020204" pitchFamily="34" charset="0"/>
                <a:cs typeface="Times New Roman" panose="02020603050405020304" pitchFamily="18" charset="0"/>
              </a:rPr>
              <a:t>Dropped column occupation because it has too many categories that leads to a lot of noise. </a:t>
            </a:r>
          </a:p>
          <a:p>
            <a:pPr>
              <a:lnSpc>
                <a:spcPct val="107000"/>
              </a:lnSpc>
              <a:spcAft>
                <a:spcPts val="800"/>
              </a:spcAft>
            </a:pP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dirty="0"/>
          </a:p>
        </p:txBody>
      </p:sp>
      <p:sp>
        <p:nvSpPr>
          <p:cNvPr id="4" name="Slide Number Placeholder 3">
            <a:extLst>
              <a:ext uri="{FF2B5EF4-FFF2-40B4-BE49-F238E27FC236}">
                <a16:creationId xmlns:a16="http://schemas.microsoft.com/office/drawing/2014/main" id="{91FE9422-0F79-7564-FDF2-CFEC1884322D}"/>
              </a:ext>
            </a:extLst>
          </p:cNvPr>
          <p:cNvSpPr>
            <a:spLocks noGrp="1"/>
          </p:cNvSpPr>
          <p:nvPr>
            <p:ph type="sldNum" sz="quarter" idx="4"/>
          </p:nvPr>
        </p:nvSpPr>
        <p:spPr/>
        <p:txBody>
          <a:bodyPr/>
          <a:lstStyle/>
          <a:p>
            <a:fld id="{E1497D35-93D5-5047-9160-8F9C97C9D015}" type="slidenum">
              <a:rPr lang="en-US" smtClean="0"/>
              <a:pPr/>
              <a:t>6</a:t>
            </a:fld>
            <a:endParaRPr lang="en-US" dirty="0"/>
          </a:p>
        </p:txBody>
      </p:sp>
      <p:pic>
        <p:nvPicPr>
          <p:cNvPr id="5" name="Picture 4">
            <a:extLst>
              <a:ext uri="{FF2B5EF4-FFF2-40B4-BE49-F238E27FC236}">
                <a16:creationId xmlns:a16="http://schemas.microsoft.com/office/drawing/2014/main" id="{2BB7C2B1-4D79-2972-093A-5F74EA1910B1}"/>
              </a:ext>
            </a:extLst>
          </p:cNvPr>
          <p:cNvPicPr>
            <a:picLocks noChangeAspect="1"/>
          </p:cNvPicPr>
          <p:nvPr/>
        </p:nvPicPr>
        <p:blipFill>
          <a:blip r:embed="rId2"/>
          <a:stretch>
            <a:fillRect/>
          </a:stretch>
        </p:blipFill>
        <p:spPr>
          <a:xfrm>
            <a:off x="1748481" y="3864159"/>
            <a:ext cx="5943600" cy="2025015"/>
          </a:xfrm>
          <a:prstGeom prst="rect">
            <a:avLst/>
          </a:prstGeom>
        </p:spPr>
      </p:pic>
      <p:pic>
        <p:nvPicPr>
          <p:cNvPr id="6" name="Picture 5">
            <a:extLst>
              <a:ext uri="{FF2B5EF4-FFF2-40B4-BE49-F238E27FC236}">
                <a16:creationId xmlns:a16="http://schemas.microsoft.com/office/drawing/2014/main" id="{21101AAD-0ABD-E22C-80A2-790E2A6D62A3}"/>
              </a:ext>
            </a:extLst>
          </p:cNvPr>
          <p:cNvPicPr>
            <a:picLocks noChangeAspect="1"/>
          </p:cNvPicPr>
          <p:nvPr/>
        </p:nvPicPr>
        <p:blipFill>
          <a:blip r:embed="rId3"/>
          <a:stretch>
            <a:fillRect/>
          </a:stretch>
        </p:blipFill>
        <p:spPr>
          <a:xfrm>
            <a:off x="2901520" y="1466060"/>
            <a:ext cx="2914394" cy="1927655"/>
          </a:xfrm>
          <a:prstGeom prst="rect">
            <a:avLst/>
          </a:prstGeom>
        </p:spPr>
      </p:pic>
      <p:pic>
        <p:nvPicPr>
          <p:cNvPr id="8" name="Graphic 7">
            <a:extLst>
              <a:ext uri="{FF2B5EF4-FFF2-40B4-BE49-F238E27FC236}">
                <a16:creationId xmlns:a16="http://schemas.microsoft.com/office/drawing/2014/main" id="{081FE4D0-5907-A913-4948-473249F6B8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784" y="5804714"/>
            <a:ext cx="1407697" cy="766119"/>
          </a:xfrm>
          <a:prstGeom prst="rect">
            <a:avLst/>
          </a:prstGeom>
        </p:spPr>
      </p:pic>
    </p:spTree>
    <p:extLst>
      <p:ext uri="{BB962C8B-B14F-4D97-AF65-F5344CB8AC3E}">
        <p14:creationId xmlns:p14="http://schemas.microsoft.com/office/powerpoint/2010/main" val="2556186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8F93-2963-5199-E432-A4BC154C91D9}"/>
              </a:ext>
            </a:extLst>
          </p:cNvPr>
          <p:cNvSpPr>
            <a:spLocks noGrp="1"/>
          </p:cNvSpPr>
          <p:nvPr>
            <p:ph type="title"/>
          </p:nvPr>
        </p:nvSpPr>
        <p:spPr>
          <a:xfrm>
            <a:off x="365568" y="392415"/>
            <a:ext cx="8444818" cy="609325"/>
          </a:xfrm>
        </p:spPr>
        <p:txBody>
          <a:bodyPr/>
          <a:lstStyle/>
          <a:p>
            <a:r>
              <a:rPr lang="en-CA" dirty="0"/>
              <a:t>Data Description and Data Preparation contd.</a:t>
            </a:r>
          </a:p>
        </p:txBody>
      </p:sp>
      <p:sp>
        <p:nvSpPr>
          <p:cNvPr id="3" name="Content Placeholder 2">
            <a:extLst>
              <a:ext uri="{FF2B5EF4-FFF2-40B4-BE49-F238E27FC236}">
                <a16:creationId xmlns:a16="http://schemas.microsoft.com/office/drawing/2014/main" id="{713763C9-2EC9-2B2A-6805-D119C642A143}"/>
              </a:ext>
            </a:extLst>
          </p:cNvPr>
          <p:cNvSpPr>
            <a:spLocks noGrp="1"/>
          </p:cNvSpPr>
          <p:nvPr>
            <p:ph idx="1"/>
          </p:nvPr>
        </p:nvSpPr>
        <p:spPr>
          <a:xfrm>
            <a:off x="365568" y="881450"/>
            <a:ext cx="8444818" cy="4803374"/>
          </a:xfrm>
        </p:spPr>
        <p:txBody>
          <a:bodyPr/>
          <a:lstStyle/>
          <a:p>
            <a:pPr>
              <a:lnSpc>
                <a:spcPct val="200000"/>
              </a:lnSpc>
            </a:pPr>
            <a:r>
              <a:rPr lang="en-CA" sz="1200" kern="100" dirty="0">
                <a:effectLst/>
                <a:ea typeface="Aptos" panose="020B0004020202020204" pitchFamily="34" charset="0"/>
                <a:cs typeface="Times New Roman" panose="02020603050405020304" pitchFamily="18" charset="0"/>
              </a:rPr>
              <a:t>Frequent value / mode imputation for missing values in data. Atiq et al. (2022) demonstrated pretty good accuracy when using frequent value imputation for missing values in the dataset along with the algorithms: Random Forest, Decision Tree, Logistic Regression, Gradient Boosted Tree, Naïve Bayes and Deep Learning. Therefore, this project used frequent value imputation too for the remaining missing values.</a:t>
            </a:r>
          </a:p>
          <a:p>
            <a:pPr>
              <a:lnSpc>
                <a:spcPct val="200000"/>
              </a:lnSpc>
            </a:pPr>
            <a:r>
              <a:rPr lang="en-US" sz="1200" dirty="0"/>
              <a:t>Did a covariance matrix using Python. Since </a:t>
            </a:r>
            <a:r>
              <a:rPr lang="en-US" sz="1200" dirty="0" err="1"/>
              <a:t>direction_same</a:t>
            </a:r>
            <a:r>
              <a:rPr lang="en-US" sz="1200" dirty="0"/>
              <a:t> has same covariance values as </a:t>
            </a:r>
            <a:r>
              <a:rPr lang="en-US" sz="1200" dirty="0" err="1"/>
              <a:t>direction_opp</a:t>
            </a:r>
            <a:r>
              <a:rPr lang="en-US" sz="1200" dirty="0"/>
              <a:t>. It makes sense to just have one on them and reduce the noise.</a:t>
            </a:r>
          </a:p>
          <a:p>
            <a:pPr marL="0" indent="0">
              <a:lnSpc>
                <a:spcPct val="200000"/>
              </a:lnSpc>
              <a:buNone/>
            </a:pPr>
            <a:endParaRPr lang="en-CA" sz="1200" dirty="0"/>
          </a:p>
        </p:txBody>
      </p:sp>
      <p:sp>
        <p:nvSpPr>
          <p:cNvPr id="4" name="Slide Number Placeholder 3">
            <a:extLst>
              <a:ext uri="{FF2B5EF4-FFF2-40B4-BE49-F238E27FC236}">
                <a16:creationId xmlns:a16="http://schemas.microsoft.com/office/drawing/2014/main" id="{D8245650-B7ED-7BD6-D9CE-84576303019A}"/>
              </a:ext>
            </a:extLst>
          </p:cNvPr>
          <p:cNvSpPr>
            <a:spLocks noGrp="1"/>
          </p:cNvSpPr>
          <p:nvPr>
            <p:ph type="sldNum" sz="quarter" idx="4"/>
          </p:nvPr>
        </p:nvSpPr>
        <p:spPr/>
        <p:txBody>
          <a:bodyPr/>
          <a:lstStyle/>
          <a:p>
            <a:fld id="{E1497D35-93D5-5047-9160-8F9C97C9D015}" type="slidenum">
              <a:rPr lang="en-US" smtClean="0"/>
              <a:pPr/>
              <a:t>7</a:t>
            </a:fld>
            <a:endParaRPr lang="en-US" dirty="0"/>
          </a:p>
        </p:txBody>
      </p:sp>
      <p:pic>
        <p:nvPicPr>
          <p:cNvPr id="5" name="Picture 4">
            <a:extLst>
              <a:ext uri="{FF2B5EF4-FFF2-40B4-BE49-F238E27FC236}">
                <a16:creationId xmlns:a16="http://schemas.microsoft.com/office/drawing/2014/main" id="{CF2AFD39-CFCD-3116-4FE2-B98B5971B150}"/>
              </a:ext>
            </a:extLst>
          </p:cNvPr>
          <p:cNvPicPr>
            <a:picLocks noChangeAspect="1"/>
          </p:cNvPicPr>
          <p:nvPr/>
        </p:nvPicPr>
        <p:blipFill>
          <a:blip r:embed="rId2"/>
          <a:stretch>
            <a:fillRect/>
          </a:stretch>
        </p:blipFill>
        <p:spPr>
          <a:xfrm>
            <a:off x="365568" y="3247889"/>
            <a:ext cx="8444818" cy="730987"/>
          </a:xfrm>
          <a:prstGeom prst="rect">
            <a:avLst/>
          </a:prstGeom>
        </p:spPr>
      </p:pic>
      <p:pic>
        <p:nvPicPr>
          <p:cNvPr id="7" name="Graphic 6">
            <a:extLst>
              <a:ext uri="{FF2B5EF4-FFF2-40B4-BE49-F238E27FC236}">
                <a16:creationId xmlns:a16="http://schemas.microsoft.com/office/drawing/2014/main" id="{D6036639-61C4-7398-62EB-6E88648F5F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785" y="5832813"/>
            <a:ext cx="1504491" cy="818798"/>
          </a:xfrm>
          <a:prstGeom prst="rect">
            <a:avLst/>
          </a:prstGeom>
        </p:spPr>
      </p:pic>
    </p:spTree>
    <p:extLst>
      <p:ext uri="{BB962C8B-B14F-4D97-AF65-F5344CB8AC3E}">
        <p14:creationId xmlns:p14="http://schemas.microsoft.com/office/powerpoint/2010/main" val="796077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E5E4-EBBB-556E-C8DB-BE38DA13965E}"/>
              </a:ext>
            </a:extLst>
          </p:cNvPr>
          <p:cNvSpPr>
            <a:spLocks noGrp="1"/>
          </p:cNvSpPr>
          <p:nvPr>
            <p:ph type="title"/>
          </p:nvPr>
        </p:nvSpPr>
        <p:spPr>
          <a:xfrm>
            <a:off x="365568" y="392415"/>
            <a:ext cx="8444818" cy="686742"/>
          </a:xfrm>
        </p:spPr>
        <p:txBody>
          <a:bodyPr/>
          <a:lstStyle/>
          <a:p>
            <a:r>
              <a:rPr lang="en-CA" dirty="0"/>
              <a:t>Data Description and Data Preparation contd.</a:t>
            </a:r>
          </a:p>
        </p:txBody>
      </p:sp>
      <p:sp>
        <p:nvSpPr>
          <p:cNvPr id="3" name="Content Placeholder 2">
            <a:extLst>
              <a:ext uri="{FF2B5EF4-FFF2-40B4-BE49-F238E27FC236}">
                <a16:creationId xmlns:a16="http://schemas.microsoft.com/office/drawing/2014/main" id="{06FE1E58-180D-2ED5-CC7C-D744540C11C7}"/>
              </a:ext>
            </a:extLst>
          </p:cNvPr>
          <p:cNvSpPr>
            <a:spLocks noGrp="1"/>
          </p:cNvSpPr>
          <p:nvPr>
            <p:ph idx="1"/>
          </p:nvPr>
        </p:nvSpPr>
        <p:spPr>
          <a:xfrm>
            <a:off x="365568" y="922638"/>
            <a:ext cx="8444818" cy="4762185"/>
          </a:xfrm>
        </p:spPr>
        <p:txBody>
          <a:bodyPr/>
          <a:lstStyle/>
          <a:p>
            <a:pPr>
              <a:lnSpc>
                <a:spcPct val="107000"/>
              </a:lnSpc>
              <a:spcAft>
                <a:spcPts val="800"/>
              </a:spcAft>
            </a:pPr>
            <a:r>
              <a:rPr lang="en-CA" sz="1200" kern="100" dirty="0">
                <a:effectLst/>
                <a:ea typeface="Aptos" panose="020B0004020202020204" pitchFamily="34" charset="0"/>
                <a:cs typeface="Times New Roman" panose="02020603050405020304" pitchFamily="18" charset="0"/>
              </a:rPr>
              <a:t>Used a Heat map on correlation matrix to visually catch high correlation.</a:t>
            </a:r>
          </a:p>
          <a:p>
            <a:pPr marL="0" indent="0">
              <a:lnSpc>
                <a:spcPct val="107000"/>
              </a:lnSpc>
              <a:spcAft>
                <a:spcPts val="800"/>
              </a:spcAft>
              <a:buNone/>
            </a:pPr>
            <a:r>
              <a:rPr lang="en-CA" sz="1200" kern="100" dirty="0">
                <a:effectLst/>
                <a:ea typeface="Aptos" panose="020B0004020202020204" pitchFamily="34" charset="0"/>
                <a:cs typeface="Times New Roman" panose="02020603050405020304" pitchFamily="18" charset="0"/>
              </a:rPr>
              <a:t>There seems to be a correlation between time and destination, between temperature and weather, between marital status and has children, between passenger and time, between to coupon GEQ 15 min and same direction.</a:t>
            </a:r>
          </a:p>
          <a:p>
            <a:pPr marL="0" indent="0">
              <a:buNone/>
            </a:pPr>
            <a:endParaRPr lang="en-CA" dirty="0"/>
          </a:p>
        </p:txBody>
      </p:sp>
      <p:sp>
        <p:nvSpPr>
          <p:cNvPr id="4" name="Slide Number Placeholder 3">
            <a:extLst>
              <a:ext uri="{FF2B5EF4-FFF2-40B4-BE49-F238E27FC236}">
                <a16:creationId xmlns:a16="http://schemas.microsoft.com/office/drawing/2014/main" id="{57C7F895-95EC-8AE7-1857-DD9D85D2A0E9}"/>
              </a:ext>
            </a:extLst>
          </p:cNvPr>
          <p:cNvSpPr>
            <a:spLocks noGrp="1"/>
          </p:cNvSpPr>
          <p:nvPr>
            <p:ph type="sldNum" sz="quarter" idx="4"/>
          </p:nvPr>
        </p:nvSpPr>
        <p:spPr/>
        <p:txBody>
          <a:bodyPr/>
          <a:lstStyle/>
          <a:p>
            <a:fld id="{E1497D35-93D5-5047-9160-8F9C97C9D015}" type="slidenum">
              <a:rPr lang="en-US" smtClean="0"/>
              <a:pPr/>
              <a:t>8</a:t>
            </a:fld>
            <a:endParaRPr lang="en-US" dirty="0"/>
          </a:p>
        </p:txBody>
      </p:sp>
      <p:pic>
        <p:nvPicPr>
          <p:cNvPr id="5" name="Picture 4">
            <a:extLst>
              <a:ext uri="{FF2B5EF4-FFF2-40B4-BE49-F238E27FC236}">
                <a16:creationId xmlns:a16="http://schemas.microsoft.com/office/drawing/2014/main" id="{FC4C3961-728B-6A73-28E0-1213D5E58588}"/>
              </a:ext>
            </a:extLst>
          </p:cNvPr>
          <p:cNvPicPr>
            <a:picLocks noChangeAspect="1"/>
          </p:cNvPicPr>
          <p:nvPr/>
        </p:nvPicPr>
        <p:blipFill>
          <a:blip r:embed="rId2"/>
          <a:stretch>
            <a:fillRect/>
          </a:stretch>
        </p:blipFill>
        <p:spPr>
          <a:xfrm>
            <a:off x="365568" y="1813840"/>
            <a:ext cx="8218259" cy="3870983"/>
          </a:xfrm>
          <a:prstGeom prst="rect">
            <a:avLst/>
          </a:prstGeom>
        </p:spPr>
      </p:pic>
      <p:pic>
        <p:nvPicPr>
          <p:cNvPr id="7" name="Graphic 6">
            <a:extLst>
              <a:ext uri="{FF2B5EF4-FFF2-40B4-BE49-F238E27FC236}">
                <a16:creationId xmlns:a16="http://schemas.microsoft.com/office/drawing/2014/main" id="{62084FCE-0EE2-5AC4-C699-D45D648497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784" y="5791200"/>
            <a:ext cx="1580951" cy="860410"/>
          </a:xfrm>
          <a:prstGeom prst="rect">
            <a:avLst/>
          </a:prstGeom>
        </p:spPr>
      </p:pic>
    </p:spTree>
    <p:extLst>
      <p:ext uri="{BB962C8B-B14F-4D97-AF65-F5344CB8AC3E}">
        <p14:creationId xmlns:p14="http://schemas.microsoft.com/office/powerpoint/2010/main" val="1562589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FB8CA-CFE2-5B8F-EF13-0B482DD374DE}"/>
              </a:ext>
            </a:extLst>
          </p:cNvPr>
          <p:cNvSpPr>
            <a:spLocks noGrp="1"/>
          </p:cNvSpPr>
          <p:nvPr>
            <p:ph type="title"/>
          </p:nvPr>
        </p:nvSpPr>
        <p:spPr>
          <a:xfrm>
            <a:off x="365568" y="255373"/>
            <a:ext cx="8444818" cy="451480"/>
          </a:xfrm>
        </p:spPr>
        <p:txBody>
          <a:bodyPr/>
          <a:lstStyle/>
          <a:p>
            <a:r>
              <a:rPr lang="en-CA" dirty="0"/>
              <a:t>Dimensionality Reduction</a:t>
            </a:r>
          </a:p>
        </p:txBody>
      </p:sp>
      <p:sp>
        <p:nvSpPr>
          <p:cNvPr id="3" name="Content Placeholder 2">
            <a:extLst>
              <a:ext uri="{FF2B5EF4-FFF2-40B4-BE49-F238E27FC236}">
                <a16:creationId xmlns:a16="http://schemas.microsoft.com/office/drawing/2014/main" id="{1C88AE0B-28D3-C557-042A-5F1AE969AD1F}"/>
              </a:ext>
            </a:extLst>
          </p:cNvPr>
          <p:cNvSpPr>
            <a:spLocks noGrp="1"/>
          </p:cNvSpPr>
          <p:nvPr>
            <p:ph idx="1"/>
          </p:nvPr>
        </p:nvSpPr>
        <p:spPr>
          <a:xfrm>
            <a:off x="238897" y="706854"/>
            <a:ext cx="8756822" cy="4820736"/>
          </a:xfrm>
        </p:spPr>
        <p:txBody>
          <a:bodyPr>
            <a:normAutofit fontScale="25000" lnSpcReduction="20000"/>
          </a:bodyPr>
          <a:lstStyle/>
          <a:p>
            <a:pPr marL="0" lvl="0" indent="0">
              <a:lnSpc>
                <a:spcPct val="220000"/>
              </a:lnSpc>
              <a:buNone/>
            </a:pPr>
            <a:r>
              <a:rPr lang="en-CA" sz="4800" b="1" kern="100" dirty="0">
                <a:effectLst/>
                <a:ea typeface="Aptos" panose="020B0004020202020204" pitchFamily="34" charset="0"/>
                <a:cs typeface="Times New Roman" panose="02020603050405020304" pitchFamily="18" charset="0"/>
              </a:rPr>
              <a:t>Stepwise Regression</a:t>
            </a:r>
          </a:p>
          <a:p>
            <a:pPr marL="226800" indent="0">
              <a:lnSpc>
                <a:spcPct val="220000"/>
              </a:lnSpc>
              <a:buNone/>
            </a:pPr>
            <a:r>
              <a:rPr lang="en-CA" sz="4800" b="1" kern="100" dirty="0">
                <a:effectLst/>
                <a:ea typeface="Aptos" panose="020B0004020202020204" pitchFamily="34" charset="0"/>
                <a:cs typeface="Times New Roman" panose="02020603050405020304" pitchFamily="18" charset="0"/>
              </a:rPr>
              <a:t>I choose alpha to be 0.05. Coefficients having a p-value of 0.05 or less will be statistically significant.</a:t>
            </a:r>
            <a:endParaRPr lang="en-CA" sz="4800" kern="100" dirty="0">
              <a:effectLst/>
              <a:ea typeface="Aptos" panose="020B0004020202020204" pitchFamily="34" charset="0"/>
              <a:cs typeface="Times New Roman" panose="02020603050405020304" pitchFamily="18" charset="0"/>
            </a:endParaRPr>
          </a:p>
          <a:p>
            <a:pPr marL="226800" indent="0">
              <a:lnSpc>
                <a:spcPct val="220000"/>
              </a:lnSpc>
              <a:buNone/>
            </a:pPr>
            <a:r>
              <a:rPr lang="en-CA" sz="4800" b="1" kern="100" dirty="0">
                <a:effectLst/>
                <a:ea typeface="Aptos" panose="020B0004020202020204" pitchFamily="34" charset="0"/>
                <a:cs typeface="Times New Roman" panose="02020603050405020304" pitchFamily="18" charset="0"/>
              </a:rPr>
              <a:t>Iteration 1:</a:t>
            </a:r>
            <a:r>
              <a:rPr lang="en-CA" sz="4800" kern="100" dirty="0">
                <a:effectLst/>
                <a:ea typeface="Aptos" panose="020B0004020202020204" pitchFamily="34" charset="0"/>
                <a:cs typeface="Times New Roman" panose="02020603050405020304" pitchFamily="18" charset="0"/>
              </a:rPr>
              <a:t> Bar has 0.779 for p-value. Bar will be dropped. It is the least statistically significant.</a:t>
            </a:r>
          </a:p>
          <a:p>
            <a:pPr marL="226800" indent="0">
              <a:lnSpc>
                <a:spcPct val="220000"/>
              </a:lnSpc>
              <a:buNone/>
            </a:pPr>
            <a:r>
              <a:rPr lang="en-CA" sz="4800" b="1" kern="100" dirty="0">
                <a:effectLst/>
                <a:ea typeface="Aptos" panose="020B0004020202020204" pitchFamily="34" charset="0"/>
                <a:cs typeface="Times New Roman" panose="02020603050405020304" pitchFamily="18" charset="0"/>
              </a:rPr>
              <a:t>Iteration 2:</a:t>
            </a:r>
            <a:r>
              <a:rPr lang="en-CA" sz="4800" kern="100" dirty="0">
                <a:effectLst/>
                <a:ea typeface="Aptos" panose="020B0004020202020204" pitchFamily="34" charset="0"/>
                <a:cs typeface="Times New Roman" panose="02020603050405020304" pitchFamily="18" charset="0"/>
              </a:rPr>
              <a:t> </a:t>
            </a:r>
            <a:r>
              <a:rPr lang="en-CA" sz="4800" kern="100" dirty="0" err="1">
                <a:effectLst/>
                <a:ea typeface="Aptos" panose="020B0004020202020204" pitchFamily="34" charset="0"/>
                <a:cs typeface="Times New Roman" panose="02020603050405020304" pitchFamily="18" charset="0"/>
              </a:rPr>
              <a:t>CarryAway</a:t>
            </a:r>
            <a:r>
              <a:rPr lang="en-CA" sz="4800" kern="100" dirty="0">
                <a:effectLst/>
                <a:ea typeface="Aptos" panose="020B0004020202020204" pitchFamily="34" charset="0"/>
                <a:cs typeface="Times New Roman" panose="02020603050405020304" pitchFamily="18" charset="0"/>
              </a:rPr>
              <a:t> is least statistically significant because it has highest p-value of 0.713 which is greater than alpha of 0.05. </a:t>
            </a:r>
            <a:r>
              <a:rPr lang="en-CA" sz="4800" kern="100" dirty="0" err="1">
                <a:effectLst/>
                <a:ea typeface="Aptos" panose="020B0004020202020204" pitchFamily="34" charset="0"/>
                <a:cs typeface="Times New Roman" panose="02020603050405020304" pitchFamily="18" charset="0"/>
              </a:rPr>
              <a:t>CarryAway</a:t>
            </a:r>
            <a:r>
              <a:rPr lang="en-CA" sz="4800" kern="100" dirty="0">
                <a:effectLst/>
                <a:ea typeface="Aptos" panose="020B0004020202020204" pitchFamily="34" charset="0"/>
                <a:cs typeface="Times New Roman" panose="02020603050405020304" pitchFamily="18" charset="0"/>
              </a:rPr>
              <a:t> should be dropped.</a:t>
            </a:r>
          </a:p>
          <a:p>
            <a:pPr marL="226800" indent="0">
              <a:lnSpc>
                <a:spcPct val="220000"/>
              </a:lnSpc>
              <a:buNone/>
            </a:pPr>
            <a:r>
              <a:rPr lang="en-CA" sz="4800" b="1" kern="100" dirty="0">
                <a:effectLst/>
                <a:ea typeface="Aptos" panose="020B0004020202020204" pitchFamily="34" charset="0"/>
                <a:cs typeface="Times New Roman" panose="02020603050405020304" pitchFamily="18" charset="0"/>
              </a:rPr>
              <a:t>Iteration 3:</a:t>
            </a:r>
            <a:r>
              <a:rPr lang="en-CA" sz="4800" kern="100" dirty="0">
                <a:effectLst/>
                <a:ea typeface="Aptos" panose="020B0004020202020204" pitchFamily="34" charset="0"/>
                <a:cs typeface="Times New Roman" panose="02020603050405020304" pitchFamily="18" charset="0"/>
              </a:rPr>
              <a:t> Restaurant20To50 is least statistically significant because it has highest p-value of 0.576 which is greater than alpha of 0.05. Restaurant20To50 should be dropped.</a:t>
            </a:r>
          </a:p>
          <a:p>
            <a:pPr marL="226800" indent="0">
              <a:lnSpc>
                <a:spcPct val="220000"/>
              </a:lnSpc>
              <a:buNone/>
            </a:pPr>
            <a:r>
              <a:rPr lang="en-CA" sz="4800" b="1" kern="100" dirty="0">
                <a:effectLst/>
                <a:ea typeface="Aptos" panose="020B0004020202020204" pitchFamily="34" charset="0"/>
                <a:cs typeface="Times New Roman" panose="02020603050405020304" pitchFamily="18" charset="0"/>
              </a:rPr>
              <a:t>Iteration 4:</a:t>
            </a:r>
            <a:r>
              <a:rPr lang="en-CA" sz="4800" kern="100" dirty="0">
                <a:effectLst/>
                <a:ea typeface="Aptos" panose="020B0004020202020204" pitchFamily="34" charset="0"/>
                <a:cs typeface="Times New Roman" panose="02020603050405020304" pitchFamily="18" charset="0"/>
              </a:rPr>
              <a:t> Income is least statistically significant because it has highest p-value of 0.405 which is greater than alpha of 0.05. income should be dropped.</a:t>
            </a:r>
          </a:p>
          <a:p>
            <a:pPr marL="226800" indent="0">
              <a:lnSpc>
                <a:spcPct val="220000"/>
              </a:lnSpc>
              <a:buNone/>
            </a:pPr>
            <a:r>
              <a:rPr lang="en-CA" sz="4800" b="1" kern="100" dirty="0">
                <a:effectLst/>
                <a:ea typeface="Aptos" panose="020B0004020202020204" pitchFamily="34" charset="0"/>
                <a:cs typeface="Times New Roman" panose="02020603050405020304" pitchFamily="18" charset="0"/>
              </a:rPr>
              <a:t>Iteration 5: </a:t>
            </a:r>
            <a:r>
              <a:rPr lang="en-CA" sz="4800" kern="100" dirty="0">
                <a:effectLst/>
                <a:ea typeface="Aptos" panose="020B0004020202020204" pitchFamily="34" charset="0"/>
                <a:cs typeface="Times New Roman" panose="02020603050405020304" pitchFamily="18" charset="0"/>
              </a:rPr>
              <a:t>Age is least statistically significant because it has highest p-value of 0.166 which is greater than alpha of 0.05. age should be dropped.</a:t>
            </a:r>
          </a:p>
          <a:p>
            <a:endParaRPr lang="en-CA" dirty="0"/>
          </a:p>
        </p:txBody>
      </p:sp>
      <p:sp>
        <p:nvSpPr>
          <p:cNvPr id="4" name="Slide Number Placeholder 3">
            <a:extLst>
              <a:ext uri="{FF2B5EF4-FFF2-40B4-BE49-F238E27FC236}">
                <a16:creationId xmlns:a16="http://schemas.microsoft.com/office/drawing/2014/main" id="{75AC6494-5BC9-8BA1-FA63-2FF7E2357DA8}"/>
              </a:ext>
            </a:extLst>
          </p:cNvPr>
          <p:cNvSpPr>
            <a:spLocks noGrp="1"/>
          </p:cNvSpPr>
          <p:nvPr>
            <p:ph type="sldNum" sz="quarter" idx="4"/>
          </p:nvPr>
        </p:nvSpPr>
        <p:spPr/>
        <p:txBody>
          <a:bodyPr/>
          <a:lstStyle/>
          <a:p>
            <a:fld id="{E1497D35-93D5-5047-9160-8F9C97C9D015}" type="slidenum">
              <a:rPr lang="en-US" smtClean="0"/>
              <a:pPr/>
              <a:t>9</a:t>
            </a:fld>
            <a:endParaRPr lang="en-US" dirty="0"/>
          </a:p>
        </p:txBody>
      </p:sp>
      <p:pic>
        <p:nvPicPr>
          <p:cNvPr id="6" name="Graphic 5">
            <a:extLst>
              <a:ext uri="{FF2B5EF4-FFF2-40B4-BE49-F238E27FC236}">
                <a16:creationId xmlns:a16="http://schemas.microsoft.com/office/drawing/2014/main" id="{C627FB69-D0CF-7D90-5A38-B6155D814E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569" y="5889932"/>
            <a:ext cx="1158432" cy="630460"/>
          </a:xfrm>
          <a:prstGeom prst="rect">
            <a:avLst/>
          </a:prstGeom>
        </p:spPr>
      </p:pic>
    </p:spTree>
    <p:extLst>
      <p:ext uri="{BB962C8B-B14F-4D97-AF65-F5344CB8AC3E}">
        <p14:creationId xmlns:p14="http://schemas.microsoft.com/office/powerpoint/2010/main" val="721784891"/>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2062</Words>
  <Application>Microsoft Office PowerPoint</Application>
  <PresentationFormat>On-screen Show (4:3)</PresentationFormat>
  <Paragraphs>137</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Arial</vt:lpstr>
      <vt:lpstr>Calibri</vt:lpstr>
      <vt:lpstr>Symbol</vt:lpstr>
      <vt:lpstr>Times New Roman</vt:lpstr>
      <vt:lpstr>RyersonUniversity_MasterTemplate v1</vt:lpstr>
      <vt:lpstr>CIND 820 Capstone Project Final Presentation: In-Vehicle Coupon Recommendation</vt:lpstr>
      <vt:lpstr>Introduction</vt:lpstr>
      <vt:lpstr>Objectives</vt:lpstr>
      <vt:lpstr>Data Description and Data Preparation</vt:lpstr>
      <vt:lpstr>Data Description and Data Preparation contd.</vt:lpstr>
      <vt:lpstr>Data Description and Data Preparation contd.</vt:lpstr>
      <vt:lpstr>Data Description and Data Preparation contd.</vt:lpstr>
      <vt:lpstr>Data Description and Data Preparation contd.</vt:lpstr>
      <vt:lpstr>Dimensionality Reduction</vt:lpstr>
      <vt:lpstr>Dimensionality Reduction contd.</vt:lpstr>
      <vt:lpstr>Dimensionality Reduction contd.</vt:lpstr>
      <vt:lpstr>Classification Algorithms and Cross Validation</vt:lpstr>
      <vt:lpstr>Accuracy and AUC on Dimensionally reduced data using different classification algorithms</vt:lpstr>
      <vt:lpstr>Interpretability and Insights</vt:lpstr>
      <vt:lpstr>Methodology</vt:lpstr>
      <vt:lpstr>Limitations / Challenges / Continuity</vt:lpstr>
      <vt:lpstr>References:</vt:lpstr>
      <vt:lpstr>References contd.</vt:lpstr>
      <vt:lpstr>Thank you. Questions are welcome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2024-11-25T02:21:30Z</dcterms:modified>
</cp:coreProperties>
</file>